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tiff" ContentType="image/tiff"/>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Lst>
  <p:notesMasterIdLst>
    <p:notesMasterId r:id="rId28"/>
  </p:notesMasterIdLst>
  <p:sldIdLst>
    <p:sldId id="256" r:id="rId5"/>
    <p:sldId id="257" r:id="rId6"/>
    <p:sldId id="347" r:id="rId7"/>
    <p:sldId id="352" r:id="rId8"/>
    <p:sldId id="348" r:id="rId9"/>
    <p:sldId id="349" r:id="rId10"/>
    <p:sldId id="350" r:id="rId11"/>
    <p:sldId id="351" r:id="rId12"/>
    <p:sldId id="353" r:id="rId13"/>
    <p:sldId id="354" r:id="rId14"/>
    <p:sldId id="355" r:id="rId15"/>
    <p:sldId id="356" r:id="rId16"/>
    <p:sldId id="357" r:id="rId17"/>
    <p:sldId id="358" r:id="rId18"/>
    <p:sldId id="359" r:id="rId19"/>
    <p:sldId id="360" r:id="rId20"/>
    <p:sldId id="361" r:id="rId21"/>
    <p:sldId id="362" r:id="rId22"/>
    <p:sldId id="363" r:id="rId23"/>
    <p:sldId id="364" r:id="rId24"/>
    <p:sldId id="365" r:id="rId25"/>
    <p:sldId id="264" r:id="rId26"/>
    <p:sldId id="346" r:id="rId2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00"/>
    <a:srgbClr val="866600"/>
    <a:srgbClr val="0B429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024" autoAdjust="0"/>
    <p:restoredTop sz="75772"/>
  </p:normalViewPr>
  <p:slideViewPr>
    <p:cSldViewPr snapToGrid="0">
      <p:cViewPr varScale="1">
        <p:scale>
          <a:sx n="83" d="100"/>
          <a:sy n="83" d="100"/>
        </p:scale>
        <p:origin x="1720" y="19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tableStyles" Target="tableStyle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notesMaster" Target="notesMasters/notesMaster1.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viewProps" Target="viewProp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tiff>
</file>

<file path=ppt/media/image4.png>
</file>

<file path=ppt/media/image5.jpeg>
</file>

<file path=ppt/media/image6.jpeg>
</file>

<file path=ppt/media/image7.tiff>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361535E-F864-4BF1-B6FD-CF4BB8FE907D}" type="datetimeFigureOut">
              <a:rPr lang="en-GB" smtClean="0"/>
              <a:t>07/10/2021</a:t>
            </a:fld>
            <a:endParaRPr lang="en-GB"/>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BE780F7-D497-45C9-A16A-E9EB5D89367C}" type="slidenum">
              <a:rPr lang="en-GB" smtClean="0"/>
              <a:t>‹#›</a:t>
            </a:fld>
            <a:endParaRPr lang="en-GB"/>
          </a:p>
        </p:txBody>
      </p:sp>
    </p:spTree>
    <p:extLst>
      <p:ext uri="{BB962C8B-B14F-4D97-AF65-F5344CB8AC3E}">
        <p14:creationId xmlns:p14="http://schemas.microsoft.com/office/powerpoint/2010/main" val="239172618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BE780F7-D497-45C9-A16A-E9EB5D89367C}" type="slidenum">
              <a:rPr lang="en-GB" smtClean="0"/>
              <a:t>1</a:t>
            </a:fld>
            <a:endParaRPr lang="en-GB"/>
          </a:p>
        </p:txBody>
      </p:sp>
    </p:spTree>
    <p:extLst>
      <p:ext uri="{BB962C8B-B14F-4D97-AF65-F5344CB8AC3E}">
        <p14:creationId xmlns:p14="http://schemas.microsoft.com/office/powerpoint/2010/main" val="218197064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GB" sz="1200" b="0" i="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DBE780F7-D497-45C9-A16A-E9EB5D89367C}" type="slidenum">
              <a:rPr lang="en-GB" smtClean="0"/>
              <a:t>11</a:t>
            </a:fld>
            <a:endParaRPr lang="en-GB"/>
          </a:p>
        </p:txBody>
      </p:sp>
    </p:spTree>
    <p:extLst>
      <p:ext uri="{BB962C8B-B14F-4D97-AF65-F5344CB8AC3E}">
        <p14:creationId xmlns:p14="http://schemas.microsoft.com/office/powerpoint/2010/main" val="253257367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GB" sz="1200" b="0" i="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DBE780F7-D497-45C9-A16A-E9EB5D89367C}" type="slidenum">
              <a:rPr lang="en-GB" smtClean="0"/>
              <a:t>12</a:t>
            </a:fld>
            <a:endParaRPr lang="en-GB"/>
          </a:p>
        </p:txBody>
      </p:sp>
    </p:spTree>
    <p:extLst>
      <p:ext uri="{BB962C8B-B14F-4D97-AF65-F5344CB8AC3E}">
        <p14:creationId xmlns:p14="http://schemas.microsoft.com/office/powerpoint/2010/main" val="427353011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DBE780F7-D497-45C9-A16A-E9EB5D89367C}" type="slidenum">
              <a:rPr lang="en-GB" smtClean="0"/>
              <a:t>13</a:t>
            </a:fld>
            <a:endParaRPr lang="en-GB"/>
          </a:p>
        </p:txBody>
      </p:sp>
    </p:spTree>
    <p:extLst>
      <p:ext uri="{BB962C8B-B14F-4D97-AF65-F5344CB8AC3E}">
        <p14:creationId xmlns:p14="http://schemas.microsoft.com/office/powerpoint/2010/main" val="218242572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sz="1200" b="0" i="0" kern="1200" baseline="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DBE780F7-D497-45C9-A16A-E9EB5D89367C}" type="slidenum">
              <a:rPr lang="en-GB" smtClean="0"/>
              <a:t>14</a:t>
            </a:fld>
            <a:endParaRPr lang="en-GB"/>
          </a:p>
        </p:txBody>
      </p:sp>
    </p:spTree>
    <p:extLst>
      <p:ext uri="{BB962C8B-B14F-4D97-AF65-F5344CB8AC3E}">
        <p14:creationId xmlns:p14="http://schemas.microsoft.com/office/powerpoint/2010/main" val="29681345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1"/>
            <a:endParaRPr lang="en-GB" sz="2800" dirty="0">
              <a:solidFill>
                <a:schemeClr val="accent1">
                  <a:lumMod val="50000"/>
                </a:schemeClr>
              </a:solidFill>
            </a:endParaRPr>
          </a:p>
        </p:txBody>
      </p:sp>
      <p:sp>
        <p:nvSpPr>
          <p:cNvPr id="4" name="Slide Number Placeholder 3"/>
          <p:cNvSpPr>
            <a:spLocks noGrp="1"/>
          </p:cNvSpPr>
          <p:nvPr>
            <p:ph type="sldNum" sz="quarter" idx="5"/>
          </p:nvPr>
        </p:nvSpPr>
        <p:spPr/>
        <p:txBody>
          <a:bodyPr/>
          <a:lstStyle/>
          <a:p>
            <a:fld id="{DBE780F7-D497-45C9-A16A-E9EB5D89367C}" type="slidenum">
              <a:rPr lang="en-GB" smtClean="0"/>
              <a:t>15</a:t>
            </a:fld>
            <a:endParaRPr lang="en-GB"/>
          </a:p>
        </p:txBody>
      </p:sp>
    </p:spTree>
    <p:extLst>
      <p:ext uri="{BB962C8B-B14F-4D97-AF65-F5344CB8AC3E}">
        <p14:creationId xmlns:p14="http://schemas.microsoft.com/office/powerpoint/2010/main" val="23353912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sz="1200" b="0" i="0" kern="1200" baseline="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DBE780F7-D497-45C9-A16A-E9EB5D89367C}" type="slidenum">
              <a:rPr lang="en-GB" smtClean="0"/>
              <a:t>16</a:t>
            </a:fld>
            <a:endParaRPr lang="en-GB"/>
          </a:p>
        </p:txBody>
      </p:sp>
    </p:spTree>
    <p:extLst>
      <p:ext uri="{BB962C8B-B14F-4D97-AF65-F5344CB8AC3E}">
        <p14:creationId xmlns:p14="http://schemas.microsoft.com/office/powerpoint/2010/main" val="55983386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GB" sz="1200" b="0" i="0" kern="1200" baseline="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DBE780F7-D497-45C9-A16A-E9EB5D89367C}" type="slidenum">
              <a:rPr lang="en-GB" smtClean="0"/>
              <a:t>17</a:t>
            </a:fld>
            <a:endParaRPr lang="en-GB"/>
          </a:p>
        </p:txBody>
      </p:sp>
    </p:spTree>
    <p:extLst>
      <p:ext uri="{BB962C8B-B14F-4D97-AF65-F5344CB8AC3E}">
        <p14:creationId xmlns:p14="http://schemas.microsoft.com/office/powerpoint/2010/main" val="84253571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1"/>
            <a:endParaRPr lang="en-GB" sz="2800" dirty="0">
              <a:solidFill>
                <a:schemeClr val="accent1">
                  <a:lumMod val="50000"/>
                </a:schemeClr>
              </a:solidFill>
            </a:endParaRPr>
          </a:p>
        </p:txBody>
      </p:sp>
      <p:sp>
        <p:nvSpPr>
          <p:cNvPr id="4" name="Slide Number Placeholder 3"/>
          <p:cNvSpPr>
            <a:spLocks noGrp="1"/>
          </p:cNvSpPr>
          <p:nvPr>
            <p:ph type="sldNum" sz="quarter" idx="5"/>
          </p:nvPr>
        </p:nvSpPr>
        <p:spPr/>
        <p:txBody>
          <a:bodyPr/>
          <a:lstStyle/>
          <a:p>
            <a:fld id="{DBE780F7-D497-45C9-A16A-E9EB5D89367C}" type="slidenum">
              <a:rPr lang="en-GB" smtClean="0"/>
              <a:t>18</a:t>
            </a:fld>
            <a:endParaRPr lang="en-GB"/>
          </a:p>
        </p:txBody>
      </p:sp>
    </p:spTree>
    <p:extLst>
      <p:ext uri="{BB962C8B-B14F-4D97-AF65-F5344CB8AC3E}">
        <p14:creationId xmlns:p14="http://schemas.microsoft.com/office/powerpoint/2010/main" val="86401489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eaLnBrk="1" hangingPunct="1"/>
            <a:endParaRPr lang="en-GB" sz="1200" b="0" i="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DBE780F7-D497-45C9-A16A-E9EB5D89367C}" type="slidenum">
              <a:rPr lang="en-GB" smtClean="0"/>
              <a:t>19</a:t>
            </a:fld>
            <a:endParaRPr lang="en-GB"/>
          </a:p>
        </p:txBody>
      </p:sp>
    </p:spTree>
    <p:extLst>
      <p:ext uri="{BB962C8B-B14F-4D97-AF65-F5344CB8AC3E}">
        <p14:creationId xmlns:p14="http://schemas.microsoft.com/office/powerpoint/2010/main" val="1987111589"/>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1"/>
            <a:endParaRPr lang="en-GB" sz="2800" dirty="0">
              <a:solidFill>
                <a:schemeClr val="accent1">
                  <a:lumMod val="50000"/>
                </a:schemeClr>
              </a:solidFill>
            </a:endParaRPr>
          </a:p>
        </p:txBody>
      </p:sp>
      <p:sp>
        <p:nvSpPr>
          <p:cNvPr id="4" name="Slide Number Placeholder 3"/>
          <p:cNvSpPr>
            <a:spLocks noGrp="1"/>
          </p:cNvSpPr>
          <p:nvPr>
            <p:ph type="sldNum" sz="quarter" idx="5"/>
          </p:nvPr>
        </p:nvSpPr>
        <p:spPr/>
        <p:txBody>
          <a:bodyPr/>
          <a:lstStyle/>
          <a:p>
            <a:fld id="{DBE780F7-D497-45C9-A16A-E9EB5D89367C}" type="slidenum">
              <a:rPr lang="en-GB" smtClean="0"/>
              <a:t>20</a:t>
            </a:fld>
            <a:endParaRPr lang="en-GB"/>
          </a:p>
        </p:txBody>
      </p:sp>
    </p:spTree>
    <p:extLst>
      <p:ext uri="{BB962C8B-B14F-4D97-AF65-F5344CB8AC3E}">
        <p14:creationId xmlns:p14="http://schemas.microsoft.com/office/powerpoint/2010/main" val="414250190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BE780F7-D497-45C9-A16A-E9EB5D89367C}" type="slidenum">
              <a:rPr lang="en-GB" smtClean="0"/>
              <a:t>3</a:t>
            </a:fld>
            <a:endParaRPr lang="en-GB"/>
          </a:p>
        </p:txBody>
      </p:sp>
    </p:spTree>
    <p:extLst>
      <p:ext uri="{BB962C8B-B14F-4D97-AF65-F5344CB8AC3E}">
        <p14:creationId xmlns:p14="http://schemas.microsoft.com/office/powerpoint/2010/main" val="4019705856"/>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DBE780F7-D497-45C9-A16A-E9EB5D89367C}" type="slidenum">
              <a:rPr lang="en-GB" smtClean="0"/>
              <a:t>21</a:t>
            </a:fld>
            <a:endParaRPr lang="en-GB"/>
          </a:p>
        </p:txBody>
      </p:sp>
    </p:spTree>
    <p:extLst>
      <p:ext uri="{BB962C8B-B14F-4D97-AF65-F5344CB8AC3E}">
        <p14:creationId xmlns:p14="http://schemas.microsoft.com/office/powerpoint/2010/main" val="4049536859"/>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BE780F7-D497-45C9-A16A-E9EB5D89367C}" type="slidenum">
              <a:rPr lang="en-GB" smtClean="0"/>
              <a:t>22</a:t>
            </a:fld>
            <a:endParaRPr lang="en-GB"/>
          </a:p>
        </p:txBody>
      </p:sp>
    </p:spTree>
    <p:extLst>
      <p:ext uri="{BB962C8B-B14F-4D97-AF65-F5344CB8AC3E}">
        <p14:creationId xmlns:p14="http://schemas.microsoft.com/office/powerpoint/2010/main" val="175924394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eaLnBrk="1" hangingPunct="1"/>
            <a:endParaRPr lang="en-US" altLang="en-US" b="1" dirty="0">
              <a:latin typeface="TUOS Stephenson" pitchFamily="18" charset="0"/>
            </a:endParaRPr>
          </a:p>
        </p:txBody>
      </p:sp>
      <p:sp>
        <p:nvSpPr>
          <p:cNvPr id="4" name="Slide Number Placeholder 3"/>
          <p:cNvSpPr>
            <a:spLocks noGrp="1"/>
          </p:cNvSpPr>
          <p:nvPr>
            <p:ph type="sldNum" sz="quarter" idx="5"/>
          </p:nvPr>
        </p:nvSpPr>
        <p:spPr/>
        <p:txBody>
          <a:bodyPr/>
          <a:lstStyle/>
          <a:p>
            <a:fld id="{DBE780F7-D497-45C9-A16A-E9EB5D89367C}" type="slidenum">
              <a:rPr lang="en-GB" smtClean="0"/>
              <a:t>4</a:t>
            </a:fld>
            <a:endParaRPr lang="en-GB"/>
          </a:p>
        </p:txBody>
      </p:sp>
    </p:spTree>
    <p:extLst>
      <p:ext uri="{BB962C8B-B14F-4D97-AF65-F5344CB8AC3E}">
        <p14:creationId xmlns:p14="http://schemas.microsoft.com/office/powerpoint/2010/main" val="201495317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BE780F7-D497-45C9-A16A-E9EB5D89367C}" type="slidenum">
              <a:rPr lang="en-GB" smtClean="0"/>
              <a:t>5</a:t>
            </a:fld>
            <a:endParaRPr lang="en-GB"/>
          </a:p>
        </p:txBody>
      </p:sp>
    </p:spTree>
    <p:extLst>
      <p:ext uri="{BB962C8B-B14F-4D97-AF65-F5344CB8AC3E}">
        <p14:creationId xmlns:p14="http://schemas.microsoft.com/office/powerpoint/2010/main" val="287842213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eaLnBrk="1" hangingPunct="1"/>
            <a:endParaRPr lang="en-US" altLang="en-US" dirty="0">
              <a:latin typeface="TUOS Stephenson" pitchFamily="18" charset="0"/>
            </a:endParaRPr>
          </a:p>
        </p:txBody>
      </p:sp>
      <p:sp>
        <p:nvSpPr>
          <p:cNvPr id="4" name="Slide Number Placeholder 3"/>
          <p:cNvSpPr>
            <a:spLocks noGrp="1"/>
          </p:cNvSpPr>
          <p:nvPr>
            <p:ph type="sldNum" sz="quarter" idx="5"/>
          </p:nvPr>
        </p:nvSpPr>
        <p:spPr/>
        <p:txBody>
          <a:bodyPr/>
          <a:lstStyle/>
          <a:p>
            <a:fld id="{DBE780F7-D497-45C9-A16A-E9EB5D89367C}" type="slidenum">
              <a:rPr lang="en-GB" smtClean="0"/>
              <a:t>6</a:t>
            </a:fld>
            <a:endParaRPr lang="en-GB"/>
          </a:p>
        </p:txBody>
      </p:sp>
    </p:spTree>
    <p:extLst>
      <p:ext uri="{BB962C8B-B14F-4D97-AF65-F5344CB8AC3E}">
        <p14:creationId xmlns:p14="http://schemas.microsoft.com/office/powerpoint/2010/main" val="396983830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eaLnBrk="1" hangingPunct="1"/>
            <a:endParaRPr lang="en-US" altLang="en-US" dirty="0">
              <a:latin typeface="TUOS Stephenson" pitchFamily="18" charset="0"/>
            </a:endParaRPr>
          </a:p>
        </p:txBody>
      </p:sp>
      <p:sp>
        <p:nvSpPr>
          <p:cNvPr id="4" name="Slide Number Placeholder 3"/>
          <p:cNvSpPr>
            <a:spLocks noGrp="1"/>
          </p:cNvSpPr>
          <p:nvPr>
            <p:ph type="sldNum" sz="quarter" idx="5"/>
          </p:nvPr>
        </p:nvSpPr>
        <p:spPr/>
        <p:txBody>
          <a:bodyPr/>
          <a:lstStyle/>
          <a:p>
            <a:fld id="{DBE780F7-D497-45C9-A16A-E9EB5D89367C}" type="slidenum">
              <a:rPr lang="en-GB" smtClean="0"/>
              <a:t>7</a:t>
            </a:fld>
            <a:endParaRPr lang="en-GB"/>
          </a:p>
        </p:txBody>
      </p:sp>
    </p:spTree>
    <p:extLst>
      <p:ext uri="{BB962C8B-B14F-4D97-AF65-F5344CB8AC3E}">
        <p14:creationId xmlns:p14="http://schemas.microsoft.com/office/powerpoint/2010/main" val="334352597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eaLnBrk="1" hangingPunct="1"/>
            <a:endParaRPr lang="en-US" altLang="en-US" dirty="0">
              <a:latin typeface="TUOS Stephenson" pitchFamily="18" charset="0"/>
            </a:endParaRPr>
          </a:p>
        </p:txBody>
      </p:sp>
      <p:sp>
        <p:nvSpPr>
          <p:cNvPr id="4" name="Slide Number Placeholder 3"/>
          <p:cNvSpPr>
            <a:spLocks noGrp="1"/>
          </p:cNvSpPr>
          <p:nvPr>
            <p:ph type="sldNum" sz="quarter" idx="5"/>
          </p:nvPr>
        </p:nvSpPr>
        <p:spPr/>
        <p:txBody>
          <a:bodyPr/>
          <a:lstStyle/>
          <a:p>
            <a:fld id="{DBE780F7-D497-45C9-A16A-E9EB5D89367C}" type="slidenum">
              <a:rPr lang="en-GB" smtClean="0"/>
              <a:t>8</a:t>
            </a:fld>
            <a:endParaRPr lang="en-GB"/>
          </a:p>
        </p:txBody>
      </p:sp>
    </p:spTree>
    <p:extLst>
      <p:ext uri="{BB962C8B-B14F-4D97-AF65-F5344CB8AC3E}">
        <p14:creationId xmlns:p14="http://schemas.microsoft.com/office/powerpoint/2010/main" val="315159472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eaLnBrk="1" hangingPunct="1"/>
            <a:endParaRPr lang="en-US" altLang="en-US" dirty="0">
              <a:latin typeface="TUOS Stephenson" pitchFamily="18" charset="0"/>
            </a:endParaRPr>
          </a:p>
        </p:txBody>
      </p:sp>
      <p:sp>
        <p:nvSpPr>
          <p:cNvPr id="4" name="Slide Number Placeholder 3"/>
          <p:cNvSpPr>
            <a:spLocks noGrp="1"/>
          </p:cNvSpPr>
          <p:nvPr>
            <p:ph type="sldNum" sz="quarter" idx="5"/>
          </p:nvPr>
        </p:nvSpPr>
        <p:spPr/>
        <p:txBody>
          <a:bodyPr/>
          <a:lstStyle/>
          <a:p>
            <a:fld id="{DBE780F7-D497-45C9-A16A-E9EB5D89367C}" type="slidenum">
              <a:rPr lang="en-GB" smtClean="0"/>
              <a:t>9</a:t>
            </a:fld>
            <a:endParaRPr lang="en-GB"/>
          </a:p>
        </p:txBody>
      </p:sp>
    </p:spTree>
    <p:extLst>
      <p:ext uri="{BB962C8B-B14F-4D97-AF65-F5344CB8AC3E}">
        <p14:creationId xmlns:p14="http://schemas.microsoft.com/office/powerpoint/2010/main" val="180180833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eaLnBrk="1" hangingPunct="1"/>
            <a:endParaRPr lang="en-US" altLang="en-US" dirty="0">
              <a:latin typeface="TUOS Stephenson" pitchFamily="18" charset="0"/>
            </a:endParaRPr>
          </a:p>
        </p:txBody>
      </p:sp>
      <p:sp>
        <p:nvSpPr>
          <p:cNvPr id="4" name="Slide Number Placeholder 3"/>
          <p:cNvSpPr>
            <a:spLocks noGrp="1"/>
          </p:cNvSpPr>
          <p:nvPr>
            <p:ph type="sldNum" sz="quarter" idx="5"/>
          </p:nvPr>
        </p:nvSpPr>
        <p:spPr/>
        <p:txBody>
          <a:bodyPr/>
          <a:lstStyle/>
          <a:p>
            <a:fld id="{DBE780F7-D497-45C9-A16A-E9EB5D89367C}" type="slidenum">
              <a:rPr lang="en-GB" smtClean="0"/>
              <a:t>10</a:t>
            </a:fld>
            <a:endParaRPr lang="en-GB"/>
          </a:p>
        </p:txBody>
      </p:sp>
    </p:spTree>
    <p:extLst>
      <p:ext uri="{BB962C8B-B14F-4D97-AF65-F5344CB8AC3E}">
        <p14:creationId xmlns:p14="http://schemas.microsoft.com/office/powerpoint/2010/main" val="236814671"/>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about.openlibhums.org/2015/10/26/university-of-liverpool-joins-olh-lps-model/" TargetMode="External"/><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1151907" y="1472829"/>
            <a:ext cx="10331532" cy="2357107"/>
          </a:xfrm>
        </p:spPr>
        <p:txBody>
          <a:bodyPr anchor="ctr"/>
          <a:lstStyle>
            <a:lvl1pPr algn="ctr">
              <a:defRPr sz="6000">
                <a:solidFill>
                  <a:srgbClr val="002060"/>
                </a:solidFill>
              </a:defRPr>
            </a:lvl1pPr>
          </a:lstStyle>
          <a:p>
            <a:r>
              <a:rPr lang="en-US" dirty="0"/>
              <a:t>CLICK TO EDIT MASTER TITLE STYLE</a:t>
            </a:r>
            <a:endParaRPr lang="en-GB" dirty="0"/>
          </a:p>
        </p:txBody>
      </p:sp>
      <p:sp>
        <p:nvSpPr>
          <p:cNvPr id="3" name="Subtitle 2"/>
          <p:cNvSpPr>
            <a:spLocks noGrp="1"/>
          </p:cNvSpPr>
          <p:nvPr>
            <p:ph type="subTitle" idx="1"/>
          </p:nvPr>
        </p:nvSpPr>
        <p:spPr>
          <a:xfrm>
            <a:off x="1151908" y="4393873"/>
            <a:ext cx="10331531" cy="1246910"/>
          </a:xfrm>
        </p:spPr>
        <p:txBody>
          <a:bodyPr anchor="b"/>
          <a:lstStyle>
            <a:lvl1pPr marL="0" indent="0" algn="ctr">
              <a:buNone/>
              <a:defRPr sz="2400">
                <a:solidFill>
                  <a:schemeClr val="tx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GB" dirty="0"/>
          </a:p>
        </p:txBody>
      </p:sp>
      <p:sp>
        <p:nvSpPr>
          <p:cNvPr id="7" name="Footer Placeholder 4"/>
          <p:cNvSpPr>
            <a:spLocks noGrp="1"/>
          </p:cNvSpPr>
          <p:nvPr>
            <p:ph type="ftr" sz="quarter" idx="3"/>
          </p:nvPr>
        </p:nvSpPr>
        <p:spPr>
          <a:xfrm>
            <a:off x="2519990" y="6363533"/>
            <a:ext cx="2041125" cy="365125"/>
          </a:xfrm>
          <a:prstGeom prst="rect">
            <a:avLst/>
          </a:prstGeom>
        </p:spPr>
        <p:txBody>
          <a:bodyPr vert="horz" lIns="91440" tIns="45720" rIns="91440" bIns="45720" rtlCol="0" anchor="ctr"/>
          <a:lstStyle>
            <a:lvl1pPr algn="l">
              <a:defRPr sz="1200" b="1">
                <a:solidFill>
                  <a:srgbClr val="0B4293"/>
                </a:solidFill>
              </a:defRPr>
            </a:lvl1pPr>
          </a:lstStyle>
          <a:p>
            <a:r>
              <a:rPr lang="en-GB" dirty="0"/>
              <a:t>MSC HEALTH DATA SCIENCE</a:t>
            </a:r>
          </a:p>
        </p:txBody>
      </p:sp>
      <p:pic>
        <p:nvPicPr>
          <p:cNvPr id="8" name="Picture 7" descr="Image result for university of liverpool">
            <a:hlinkClick r:id="rId2"/>
          </p:cNvPr>
          <p:cNvPicPr>
            <a:picLocks noChangeAspect="1" noChangeArrowheads="1"/>
          </p:cNvPicPr>
          <p:nvPr userDrawn="1"/>
        </p:nvPicPr>
        <p:blipFill rotWithShape="1">
          <a:blip r:embed="rId3" cstate="print">
            <a:extLst>
              <a:ext uri="{28A0092B-C50C-407E-A947-70E740481C1C}">
                <a14:useLocalDpi xmlns:a14="http://schemas.microsoft.com/office/drawing/2010/main"/>
              </a:ext>
            </a:extLst>
          </a:blip>
          <a:srcRect l="8118" t="20102" r="3971" b="23763"/>
          <a:stretch/>
        </p:blipFill>
        <p:spPr bwMode="auto">
          <a:xfrm>
            <a:off x="602671" y="6204720"/>
            <a:ext cx="2008467" cy="52393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50175182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GB"/>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p:cNvSpPr>
            <a:spLocks noGrp="1"/>
          </p:cNvSpPr>
          <p:nvPr>
            <p:ph type="dt" sz="half" idx="10"/>
          </p:nvPr>
        </p:nvSpPr>
        <p:spPr/>
        <p:txBody>
          <a:bodyPr/>
          <a:lstStyle/>
          <a:p>
            <a:endParaRPr lang="en-GB"/>
          </a:p>
        </p:txBody>
      </p:sp>
      <p:sp>
        <p:nvSpPr>
          <p:cNvPr id="5" name="Footer Placeholder 4"/>
          <p:cNvSpPr>
            <a:spLocks noGrp="1"/>
          </p:cNvSpPr>
          <p:nvPr>
            <p:ph type="ftr" sz="quarter" idx="11"/>
          </p:nvPr>
        </p:nvSpPr>
        <p:spPr/>
        <p:txBody>
          <a:bodyPr/>
          <a:lstStyle/>
          <a:p>
            <a:r>
              <a:rPr lang="en-GB"/>
              <a:t>MSC HEALTH DATA SCIENCE</a:t>
            </a:r>
          </a:p>
        </p:txBody>
      </p:sp>
      <p:sp>
        <p:nvSpPr>
          <p:cNvPr id="6" name="Slide Number Placeholder 5"/>
          <p:cNvSpPr>
            <a:spLocks noGrp="1"/>
          </p:cNvSpPr>
          <p:nvPr>
            <p:ph type="sldNum" sz="quarter" idx="12"/>
          </p:nvPr>
        </p:nvSpPr>
        <p:spPr/>
        <p:txBody>
          <a:bodyPr/>
          <a:lstStyle/>
          <a:p>
            <a:fld id="{FC59658C-DD7A-4587-BD02-DE6DA26F2584}" type="slidenum">
              <a:rPr lang="en-GB" smtClean="0"/>
              <a:t>‹#›</a:t>
            </a:fld>
            <a:endParaRPr lang="en-GB"/>
          </a:p>
        </p:txBody>
      </p:sp>
    </p:spTree>
    <p:extLst>
      <p:ext uri="{BB962C8B-B14F-4D97-AF65-F5344CB8AC3E}">
        <p14:creationId xmlns:p14="http://schemas.microsoft.com/office/powerpoint/2010/main" val="284060023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GB"/>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p:cNvSpPr>
            <a:spLocks noGrp="1"/>
          </p:cNvSpPr>
          <p:nvPr>
            <p:ph type="dt" sz="half" idx="10"/>
          </p:nvPr>
        </p:nvSpPr>
        <p:spPr/>
        <p:txBody>
          <a:bodyPr/>
          <a:lstStyle/>
          <a:p>
            <a:endParaRPr lang="en-GB"/>
          </a:p>
        </p:txBody>
      </p:sp>
      <p:sp>
        <p:nvSpPr>
          <p:cNvPr id="5" name="Footer Placeholder 4"/>
          <p:cNvSpPr>
            <a:spLocks noGrp="1"/>
          </p:cNvSpPr>
          <p:nvPr>
            <p:ph type="ftr" sz="quarter" idx="11"/>
          </p:nvPr>
        </p:nvSpPr>
        <p:spPr/>
        <p:txBody>
          <a:bodyPr/>
          <a:lstStyle/>
          <a:p>
            <a:r>
              <a:rPr lang="en-GB"/>
              <a:t>MSC HEALTH DATA SCIENCE</a:t>
            </a:r>
          </a:p>
        </p:txBody>
      </p:sp>
      <p:sp>
        <p:nvSpPr>
          <p:cNvPr id="6" name="Slide Number Placeholder 5"/>
          <p:cNvSpPr>
            <a:spLocks noGrp="1"/>
          </p:cNvSpPr>
          <p:nvPr>
            <p:ph type="sldNum" sz="quarter" idx="12"/>
          </p:nvPr>
        </p:nvSpPr>
        <p:spPr/>
        <p:txBody>
          <a:bodyPr/>
          <a:lstStyle/>
          <a:p>
            <a:fld id="{FC59658C-DD7A-4587-BD02-DE6DA26F2584}" type="slidenum">
              <a:rPr lang="en-GB" smtClean="0"/>
              <a:t>‹#›</a:t>
            </a:fld>
            <a:endParaRPr lang="en-GB"/>
          </a:p>
        </p:txBody>
      </p:sp>
    </p:spTree>
    <p:extLst>
      <p:ext uri="{BB962C8B-B14F-4D97-AF65-F5344CB8AC3E}">
        <p14:creationId xmlns:p14="http://schemas.microsoft.com/office/powerpoint/2010/main" val="96402267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a:solidFill>
                  <a:srgbClr val="002060"/>
                </a:solidFill>
              </a:defRPr>
            </a:lvl1pPr>
          </a:lstStyle>
          <a:p>
            <a:r>
              <a:rPr lang="en-US" dirty="0"/>
              <a:t>CLICK TO EDIT MASTER TITLE STYLE</a:t>
            </a:r>
            <a:endParaRPr lang="en-GB"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dirty="0"/>
          </a:p>
        </p:txBody>
      </p:sp>
      <p:sp>
        <p:nvSpPr>
          <p:cNvPr id="4" name="Date Placeholder 3"/>
          <p:cNvSpPr>
            <a:spLocks noGrp="1"/>
          </p:cNvSpPr>
          <p:nvPr>
            <p:ph type="dt" sz="half" idx="10"/>
          </p:nvPr>
        </p:nvSpPr>
        <p:spPr/>
        <p:txBody>
          <a:bodyPr/>
          <a:lstStyle/>
          <a:p>
            <a:endParaRPr lang="en-GB"/>
          </a:p>
        </p:txBody>
      </p:sp>
      <p:sp>
        <p:nvSpPr>
          <p:cNvPr id="5" name="Footer Placeholder 4"/>
          <p:cNvSpPr>
            <a:spLocks noGrp="1"/>
          </p:cNvSpPr>
          <p:nvPr>
            <p:ph type="ftr" sz="quarter" idx="11"/>
          </p:nvPr>
        </p:nvSpPr>
        <p:spPr/>
        <p:txBody>
          <a:bodyPr/>
          <a:lstStyle/>
          <a:p>
            <a:r>
              <a:rPr lang="en-GB" dirty="0"/>
              <a:t>MSC HEALTH DATA SCIENCE</a:t>
            </a:r>
          </a:p>
        </p:txBody>
      </p:sp>
      <p:sp>
        <p:nvSpPr>
          <p:cNvPr id="6" name="Slide Number Placeholder 5"/>
          <p:cNvSpPr>
            <a:spLocks noGrp="1"/>
          </p:cNvSpPr>
          <p:nvPr>
            <p:ph type="sldNum" sz="quarter" idx="12"/>
          </p:nvPr>
        </p:nvSpPr>
        <p:spPr/>
        <p:txBody>
          <a:bodyPr/>
          <a:lstStyle/>
          <a:p>
            <a:fld id="{FC59658C-DD7A-4587-BD02-DE6DA26F2584}" type="slidenum">
              <a:rPr lang="en-GB" smtClean="0"/>
              <a:t>‹#›</a:t>
            </a:fld>
            <a:endParaRPr lang="en-GB"/>
          </a:p>
        </p:txBody>
      </p:sp>
    </p:spTree>
    <p:extLst>
      <p:ext uri="{BB962C8B-B14F-4D97-AF65-F5344CB8AC3E}">
        <p14:creationId xmlns:p14="http://schemas.microsoft.com/office/powerpoint/2010/main" val="16229702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831850" y="1709738"/>
            <a:ext cx="10515600" cy="2852737"/>
          </a:xfrm>
        </p:spPr>
        <p:txBody>
          <a:bodyPr anchor="ctr">
            <a:normAutofit/>
          </a:bodyPr>
          <a:lstStyle>
            <a:lvl1pPr>
              <a:defRPr sz="4400">
                <a:solidFill>
                  <a:srgbClr val="002060"/>
                </a:solidFill>
              </a:defRPr>
            </a:lvl1pPr>
          </a:lstStyle>
          <a:p>
            <a:r>
              <a:rPr lang="en-US" dirty="0"/>
              <a:t>CLICK TO EDIT MASTER TITLE STYLE</a:t>
            </a:r>
            <a:endParaRPr lang="en-GB"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endParaRPr lang="en-GB"/>
          </a:p>
        </p:txBody>
      </p:sp>
      <p:sp>
        <p:nvSpPr>
          <p:cNvPr id="5" name="Footer Placeholder 4"/>
          <p:cNvSpPr>
            <a:spLocks noGrp="1"/>
          </p:cNvSpPr>
          <p:nvPr>
            <p:ph type="ftr" sz="quarter" idx="11"/>
          </p:nvPr>
        </p:nvSpPr>
        <p:spPr/>
        <p:txBody>
          <a:bodyPr/>
          <a:lstStyle/>
          <a:p>
            <a:r>
              <a:rPr lang="en-GB"/>
              <a:t>MSC HEALTH DATA SCIENCE</a:t>
            </a:r>
          </a:p>
        </p:txBody>
      </p:sp>
      <p:sp>
        <p:nvSpPr>
          <p:cNvPr id="6" name="Slide Number Placeholder 5"/>
          <p:cNvSpPr>
            <a:spLocks noGrp="1"/>
          </p:cNvSpPr>
          <p:nvPr>
            <p:ph type="sldNum" sz="quarter" idx="12"/>
          </p:nvPr>
        </p:nvSpPr>
        <p:spPr/>
        <p:txBody>
          <a:bodyPr/>
          <a:lstStyle/>
          <a:p>
            <a:fld id="{FC59658C-DD7A-4587-BD02-DE6DA26F2584}" type="slidenum">
              <a:rPr lang="en-GB" smtClean="0"/>
              <a:t>‹#›</a:t>
            </a:fld>
            <a:endParaRPr lang="en-GB"/>
          </a:p>
        </p:txBody>
      </p:sp>
    </p:spTree>
    <p:extLst>
      <p:ext uri="{BB962C8B-B14F-4D97-AF65-F5344CB8AC3E}">
        <p14:creationId xmlns:p14="http://schemas.microsoft.com/office/powerpoint/2010/main" val="407496528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a:solidFill>
                  <a:srgbClr val="002060"/>
                </a:solidFill>
              </a:defRPr>
            </a:lvl1pPr>
          </a:lstStyle>
          <a:p>
            <a:r>
              <a:rPr lang="en-US" dirty="0"/>
              <a:t>CLICK TO EDIT MASTER TITLE STYLE</a:t>
            </a:r>
            <a:endParaRPr lang="en-GB" dirty="0"/>
          </a:p>
        </p:txBody>
      </p:sp>
      <p:sp>
        <p:nvSpPr>
          <p:cNvPr id="3" name="Content Placeholder 2"/>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Content Placeholder 3"/>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Date Placeholder 4"/>
          <p:cNvSpPr>
            <a:spLocks noGrp="1"/>
          </p:cNvSpPr>
          <p:nvPr>
            <p:ph type="dt" sz="half" idx="10"/>
          </p:nvPr>
        </p:nvSpPr>
        <p:spPr/>
        <p:txBody>
          <a:bodyPr/>
          <a:lstStyle/>
          <a:p>
            <a:endParaRPr lang="en-GB"/>
          </a:p>
        </p:txBody>
      </p:sp>
      <p:sp>
        <p:nvSpPr>
          <p:cNvPr id="6" name="Footer Placeholder 5"/>
          <p:cNvSpPr>
            <a:spLocks noGrp="1"/>
          </p:cNvSpPr>
          <p:nvPr>
            <p:ph type="ftr" sz="quarter" idx="11"/>
          </p:nvPr>
        </p:nvSpPr>
        <p:spPr/>
        <p:txBody>
          <a:bodyPr/>
          <a:lstStyle/>
          <a:p>
            <a:r>
              <a:rPr lang="en-GB"/>
              <a:t>MSC HEALTH DATA SCIENCE</a:t>
            </a:r>
          </a:p>
        </p:txBody>
      </p:sp>
      <p:sp>
        <p:nvSpPr>
          <p:cNvPr id="7" name="Slide Number Placeholder 6"/>
          <p:cNvSpPr>
            <a:spLocks noGrp="1"/>
          </p:cNvSpPr>
          <p:nvPr>
            <p:ph type="sldNum" sz="quarter" idx="12"/>
          </p:nvPr>
        </p:nvSpPr>
        <p:spPr/>
        <p:txBody>
          <a:bodyPr/>
          <a:lstStyle/>
          <a:p>
            <a:fld id="{FC59658C-DD7A-4587-BD02-DE6DA26F2584}" type="slidenum">
              <a:rPr lang="en-GB" smtClean="0"/>
              <a:t>‹#›</a:t>
            </a:fld>
            <a:endParaRPr lang="en-GB"/>
          </a:p>
        </p:txBody>
      </p:sp>
    </p:spTree>
    <p:extLst>
      <p:ext uri="{BB962C8B-B14F-4D97-AF65-F5344CB8AC3E}">
        <p14:creationId xmlns:p14="http://schemas.microsoft.com/office/powerpoint/2010/main" val="196437319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839788" y="365125"/>
            <a:ext cx="10515600" cy="1325563"/>
          </a:xfrm>
        </p:spPr>
        <p:txBody>
          <a:bodyPr/>
          <a:lstStyle>
            <a:lvl1pPr>
              <a:defRPr>
                <a:solidFill>
                  <a:srgbClr val="002060"/>
                </a:solidFill>
              </a:defRPr>
            </a:lvl1pPr>
          </a:lstStyle>
          <a:p>
            <a:r>
              <a:rPr lang="en-US" dirty="0"/>
              <a:t>CLICK TO EDIT MASTER TITLE STYLE</a:t>
            </a:r>
            <a:endParaRPr lang="en-GB"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7" name="Date Placeholder 6"/>
          <p:cNvSpPr>
            <a:spLocks noGrp="1"/>
          </p:cNvSpPr>
          <p:nvPr>
            <p:ph type="dt" sz="half" idx="10"/>
          </p:nvPr>
        </p:nvSpPr>
        <p:spPr/>
        <p:txBody>
          <a:bodyPr/>
          <a:lstStyle/>
          <a:p>
            <a:endParaRPr lang="en-GB"/>
          </a:p>
        </p:txBody>
      </p:sp>
      <p:sp>
        <p:nvSpPr>
          <p:cNvPr id="8" name="Footer Placeholder 7"/>
          <p:cNvSpPr>
            <a:spLocks noGrp="1"/>
          </p:cNvSpPr>
          <p:nvPr>
            <p:ph type="ftr" sz="quarter" idx="11"/>
          </p:nvPr>
        </p:nvSpPr>
        <p:spPr/>
        <p:txBody>
          <a:bodyPr/>
          <a:lstStyle/>
          <a:p>
            <a:r>
              <a:rPr lang="en-GB"/>
              <a:t>MSC HEALTH DATA SCIENCE</a:t>
            </a:r>
          </a:p>
        </p:txBody>
      </p:sp>
      <p:sp>
        <p:nvSpPr>
          <p:cNvPr id="9" name="Slide Number Placeholder 8"/>
          <p:cNvSpPr>
            <a:spLocks noGrp="1"/>
          </p:cNvSpPr>
          <p:nvPr>
            <p:ph type="sldNum" sz="quarter" idx="12"/>
          </p:nvPr>
        </p:nvSpPr>
        <p:spPr/>
        <p:txBody>
          <a:bodyPr/>
          <a:lstStyle/>
          <a:p>
            <a:fld id="{FC59658C-DD7A-4587-BD02-DE6DA26F2584}" type="slidenum">
              <a:rPr lang="en-GB" smtClean="0"/>
              <a:t>‹#›</a:t>
            </a:fld>
            <a:endParaRPr lang="en-GB"/>
          </a:p>
        </p:txBody>
      </p:sp>
    </p:spTree>
    <p:extLst>
      <p:ext uri="{BB962C8B-B14F-4D97-AF65-F5344CB8AC3E}">
        <p14:creationId xmlns:p14="http://schemas.microsoft.com/office/powerpoint/2010/main" val="253019235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a:solidFill>
                  <a:srgbClr val="002060"/>
                </a:solidFill>
              </a:defRPr>
            </a:lvl1pPr>
          </a:lstStyle>
          <a:p>
            <a:r>
              <a:rPr lang="en-US" dirty="0"/>
              <a:t>CLICK TO EDIT MASTER TITLE STYLE</a:t>
            </a:r>
            <a:endParaRPr lang="en-GB" dirty="0"/>
          </a:p>
        </p:txBody>
      </p:sp>
      <p:sp>
        <p:nvSpPr>
          <p:cNvPr id="3" name="Date Placeholder 2"/>
          <p:cNvSpPr>
            <a:spLocks noGrp="1"/>
          </p:cNvSpPr>
          <p:nvPr>
            <p:ph type="dt" sz="half" idx="10"/>
          </p:nvPr>
        </p:nvSpPr>
        <p:spPr/>
        <p:txBody>
          <a:bodyPr/>
          <a:lstStyle/>
          <a:p>
            <a:endParaRPr lang="en-GB"/>
          </a:p>
        </p:txBody>
      </p:sp>
      <p:sp>
        <p:nvSpPr>
          <p:cNvPr id="4" name="Footer Placeholder 3"/>
          <p:cNvSpPr>
            <a:spLocks noGrp="1"/>
          </p:cNvSpPr>
          <p:nvPr>
            <p:ph type="ftr" sz="quarter" idx="11"/>
          </p:nvPr>
        </p:nvSpPr>
        <p:spPr/>
        <p:txBody>
          <a:bodyPr/>
          <a:lstStyle/>
          <a:p>
            <a:r>
              <a:rPr lang="en-GB"/>
              <a:t>MSC HEALTH DATA SCIENCE</a:t>
            </a:r>
          </a:p>
        </p:txBody>
      </p:sp>
      <p:sp>
        <p:nvSpPr>
          <p:cNvPr id="5" name="Slide Number Placeholder 4"/>
          <p:cNvSpPr>
            <a:spLocks noGrp="1"/>
          </p:cNvSpPr>
          <p:nvPr>
            <p:ph type="sldNum" sz="quarter" idx="12"/>
          </p:nvPr>
        </p:nvSpPr>
        <p:spPr/>
        <p:txBody>
          <a:bodyPr/>
          <a:lstStyle/>
          <a:p>
            <a:fld id="{FC59658C-DD7A-4587-BD02-DE6DA26F2584}" type="slidenum">
              <a:rPr lang="en-GB" smtClean="0"/>
              <a:t>‹#›</a:t>
            </a:fld>
            <a:endParaRPr lang="en-GB"/>
          </a:p>
        </p:txBody>
      </p:sp>
    </p:spTree>
    <p:extLst>
      <p:ext uri="{BB962C8B-B14F-4D97-AF65-F5344CB8AC3E}">
        <p14:creationId xmlns:p14="http://schemas.microsoft.com/office/powerpoint/2010/main" val="305938417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endParaRPr lang="en-GB"/>
          </a:p>
        </p:txBody>
      </p:sp>
      <p:sp>
        <p:nvSpPr>
          <p:cNvPr id="3" name="Footer Placeholder 2"/>
          <p:cNvSpPr>
            <a:spLocks noGrp="1"/>
          </p:cNvSpPr>
          <p:nvPr>
            <p:ph type="ftr" sz="quarter" idx="11"/>
          </p:nvPr>
        </p:nvSpPr>
        <p:spPr/>
        <p:txBody>
          <a:bodyPr/>
          <a:lstStyle/>
          <a:p>
            <a:r>
              <a:rPr lang="en-GB"/>
              <a:t>MSC HEALTH DATA SCIENCE</a:t>
            </a:r>
          </a:p>
        </p:txBody>
      </p:sp>
      <p:sp>
        <p:nvSpPr>
          <p:cNvPr id="4" name="Slide Number Placeholder 3"/>
          <p:cNvSpPr>
            <a:spLocks noGrp="1"/>
          </p:cNvSpPr>
          <p:nvPr>
            <p:ph type="sldNum" sz="quarter" idx="12"/>
          </p:nvPr>
        </p:nvSpPr>
        <p:spPr/>
        <p:txBody>
          <a:bodyPr/>
          <a:lstStyle/>
          <a:p>
            <a:fld id="{FC59658C-DD7A-4587-BD02-DE6DA26F2584}" type="slidenum">
              <a:rPr lang="en-GB" smtClean="0"/>
              <a:t>‹#›</a:t>
            </a:fld>
            <a:endParaRPr lang="en-GB"/>
          </a:p>
        </p:txBody>
      </p:sp>
    </p:spTree>
    <p:extLst>
      <p:ext uri="{BB962C8B-B14F-4D97-AF65-F5344CB8AC3E}">
        <p14:creationId xmlns:p14="http://schemas.microsoft.com/office/powerpoint/2010/main" val="289895256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endParaRPr lang="en-GB"/>
          </a:p>
        </p:txBody>
      </p:sp>
      <p:sp>
        <p:nvSpPr>
          <p:cNvPr id="6" name="Footer Placeholder 5"/>
          <p:cNvSpPr>
            <a:spLocks noGrp="1"/>
          </p:cNvSpPr>
          <p:nvPr>
            <p:ph type="ftr" sz="quarter" idx="11"/>
          </p:nvPr>
        </p:nvSpPr>
        <p:spPr/>
        <p:txBody>
          <a:bodyPr/>
          <a:lstStyle/>
          <a:p>
            <a:r>
              <a:rPr lang="en-GB"/>
              <a:t>MSC HEALTH DATA SCIENCE</a:t>
            </a:r>
          </a:p>
        </p:txBody>
      </p:sp>
      <p:sp>
        <p:nvSpPr>
          <p:cNvPr id="7" name="Slide Number Placeholder 6"/>
          <p:cNvSpPr>
            <a:spLocks noGrp="1"/>
          </p:cNvSpPr>
          <p:nvPr>
            <p:ph type="sldNum" sz="quarter" idx="12"/>
          </p:nvPr>
        </p:nvSpPr>
        <p:spPr/>
        <p:txBody>
          <a:bodyPr/>
          <a:lstStyle/>
          <a:p>
            <a:fld id="{FC59658C-DD7A-4587-BD02-DE6DA26F2584}" type="slidenum">
              <a:rPr lang="en-GB" smtClean="0"/>
              <a:t>‹#›</a:t>
            </a:fld>
            <a:endParaRPr lang="en-GB"/>
          </a:p>
        </p:txBody>
      </p:sp>
    </p:spTree>
    <p:extLst>
      <p:ext uri="{BB962C8B-B14F-4D97-AF65-F5344CB8AC3E}">
        <p14:creationId xmlns:p14="http://schemas.microsoft.com/office/powerpoint/2010/main" val="128149169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GB"/>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endParaRPr lang="en-GB"/>
          </a:p>
        </p:txBody>
      </p:sp>
      <p:sp>
        <p:nvSpPr>
          <p:cNvPr id="6" name="Footer Placeholder 5"/>
          <p:cNvSpPr>
            <a:spLocks noGrp="1"/>
          </p:cNvSpPr>
          <p:nvPr>
            <p:ph type="ftr" sz="quarter" idx="11"/>
          </p:nvPr>
        </p:nvSpPr>
        <p:spPr/>
        <p:txBody>
          <a:bodyPr/>
          <a:lstStyle/>
          <a:p>
            <a:r>
              <a:rPr lang="en-GB"/>
              <a:t>MSC HEALTH DATA SCIENCE</a:t>
            </a:r>
          </a:p>
        </p:txBody>
      </p:sp>
      <p:sp>
        <p:nvSpPr>
          <p:cNvPr id="7" name="Slide Number Placeholder 6"/>
          <p:cNvSpPr>
            <a:spLocks noGrp="1"/>
          </p:cNvSpPr>
          <p:nvPr>
            <p:ph type="sldNum" sz="quarter" idx="12"/>
          </p:nvPr>
        </p:nvSpPr>
        <p:spPr/>
        <p:txBody>
          <a:bodyPr/>
          <a:lstStyle/>
          <a:p>
            <a:fld id="{FC59658C-DD7A-4587-BD02-DE6DA26F2584}" type="slidenum">
              <a:rPr lang="en-GB" smtClean="0"/>
              <a:t>‹#›</a:t>
            </a:fld>
            <a:endParaRPr lang="en-GB"/>
          </a:p>
        </p:txBody>
      </p:sp>
    </p:spTree>
    <p:extLst>
      <p:ext uri="{BB962C8B-B14F-4D97-AF65-F5344CB8AC3E}">
        <p14:creationId xmlns:p14="http://schemas.microsoft.com/office/powerpoint/2010/main" val="137466972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31372" y="200930"/>
            <a:ext cx="11070772" cy="1325563"/>
          </a:xfrm>
          <a:prstGeom prst="rect">
            <a:avLst/>
          </a:prstGeom>
        </p:spPr>
        <p:txBody>
          <a:bodyPr vert="horz" lIns="91440" tIns="45720" rIns="91440" bIns="45720" rtlCol="0" anchor="ctr">
            <a:normAutofit/>
          </a:bodyPr>
          <a:lstStyle/>
          <a:p>
            <a:r>
              <a:rPr lang="en-US"/>
              <a:t>Click to edit Master title style</a:t>
            </a:r>
            <a:endParaRPr lang="en-GB" dirty="0"/>
          </a:p>
        </p:txBody>
      </p:sp>
      <p:sp>
        <p:nvSpPr>
          <p:cNvPr id="3" name="Text Placeholder 2"/>
          <p:cNvSpPr>
            <a:spLocks noGrp="1"/>
          </p:cNvSpPr>
          <p:nvPr>
            <p:ph type="body" idx="1"/>
          </p:nvPr>
        </p:nvSpPr>
        <p:spPr>
          <a:xfrm>
            <a:off x="631373" y="1825625"/>
            <a:ext cx="11070771" cy="4351338"/>
          </a:xfrm>
          <a:prstGeom prst="rect">
            <a:avLst/>
          </a:prstGeom>
        </p:spPr>
        <p:txBody>
          <a:bodyPr vert="horz" lIns="91440" tIns="45720" rIns="91440" bIns="45720" rtlCol="0">
            <a:norm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GB" dirty="0"/>
          </a:p>
        </p:txBody>
      </p:sp>
      <p:sp>
        <p:nvSpPr>
          <p:cNvPr id="4" name="Date Placeholder 3"/>
          <p:cNvSpPr>
            <a:spLocks noGrp="1"/>
          </p:cNvSpPr>
          <p:nvPr>
            <p:ph type="dt" sz="half" idx="2"/>
          </p:nvPr>
        </p:nvSpPr>
        <p:spPr>
          <a:xfrm>
            <a:off x="7768443" y="6345238"/>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endParaRPr lang="en-GB" dirty="0"/>
          </a:p>
        </p:txBody>
      </p:sp>
      <p:sp>
        <p:nvSpPr>
          <p:cNvPr id="5" name="Footer Placeholder 4"/>
          <p:cNvSpPr>
            <a:spLocks noGrp="1"/>
          </p:cNvSpPr>
          <p:nvPr>
            <p:ph type="ftr" sz="quarter" idx="3"/>
          </p:nvPr>
        </p:nvSpPr>
        <p:spPr>
          <a:xfrm>
            <a:off x="634066" y="6371762"/>
            <a:ext cx="2041125" cy="365125"/>
          </a:xfrm>
          <a:prstGeom prst="rect">
            <a:avLst/>
          </a:prstGeom>
        </p:spPr>
        <p:txBody>
          <a:bodyPr vert="horz" lIns="91440" tIns="45720" rIns="91440" bIns="45720" rtlCol="0" anchor="ctr"/>
          <a:lstStyle>
            <a:lvl1pPr algn="l">
              <a:defRPr sz="1200" b="1">
                <a:solidFill>
                  <a:srgbClr val="0B4293"/>
                </a:solidFill>
              </a:defRPr>
            </a:lvl1pPr>
          </a:lstStyle>
          <a:p>
            <a:r>
              <a:rPr lang="en-GB" dirty="0"/>
              <a:t>MSC HEALTH DATA SCIENCE</a:t>
            </a:r>
          </a:p>
        </p:txBody>
      </p:sp>
      <p:sp>
        <p:nvSpPr>
          <p:cNvPr id="6" name="Slide Number Placeholder 5"/>
          <p:cNvSpPr>
            <a:spLocks noGrp="1"/>
          </p:cNvSpPr>
          <p:nvPr>
            <p:ph type="sldNum" sz="quarter" idx="4"/>
          </p:nvPr>
        </p:nvSpPr>
        <p:spPr>
          <a:xfrm>
            <a:off x="10591800" y="6352907"/>
            <a:ext cx="1110343" cy="365125"/>
          </a:xfrm>
          <a:prstGeom prst="rect">
            <a:avLst/>
          </a:prstGeom>
        </p:spPr>
        <p:txBody>
          <a:bodyPr vert="horz" lIns="0" tIns="45720" rIns="91440" bIns="45720" rtlCol="0" anchor="ctr"/>
          <a:lstStyle>
            <a:lvl1pPr algn="r">
              <a:defRPr sz="1200">
                <a:solidFill>
                  <a:schemeClr val="bg2">
                    <a:lumMod val="50000"/>
                  </a:schemeClr>
                </a:solidFill>
              </a:defRPr>
            </a:lvl1pPr>
          </a:lstStyle>
          <a:p>
            <a:r>
              <a:rPr lang="en-GB" dirty="0"/>
              <a:t>|    </a:t>
            </a:r>
            <a:fld id="{FC59658C-DD7A-4587-BD02-DE6DA26F2584}" type="slidenum">
              <a:rPr lang="en-GB" smtClean="0"/>
              <a:pPr/>
              <a:t>‹#›</a:t>
            </a:fld>
            <a:endParaRPr lang="en-GB" dirty="0"/>
          </a:p>
        </p:txBody>
      </p:sp>
      <p:sp>
        <p:nvSpPr>
          <p:cNvPr id="7" name="Rectangle 6"/>
          <p:cNvSpPr/>
          <p:nvPr userDrawn="1"/>
        </p:nvSpPr>
        <p:spPr>
          <a:xfrm>
            <a:off x="0" y="0"/>
            <a:ext cx="429933" cy="6858000"/>
          </a:xfrm>
          <a:prstGeom prst="rect">
            <a:avLst/>
          </a:prstGeom>
          <a:solidFill>
            <a:schemeClr val="accent5">
              <a:lumMod val="75000"/>
            </a:schemeClr>
          </a:solidFill>
          <a:ln>
            <a:no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GB"/>
          </a:p>
        </p:txBody>
      </p:sp>
      <p:sp>
        <p:nvSpPr>
          <p:cNvPr id="8" name="Rectangle 7"/>
          <p:cNvSpPr/>
          <p:nvPr userDrawn="1"/>
        </p:nvSpPr>
        <p:spPr>
          <a:xfrm>
            <a:off x="468086" y="0"/>
            <a:ext cx="45719" cy="6858000"/>
          </a:xfrm>
          <a:prstGeom prst="rect">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209613578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dt="0"/>
  <p:txStyles>
    <p:titleStyle>
      <a:lvl1pPr algn="l" defTabSz="914400" rtl="0" eaLnBrk="1" latinLnBrk="0" hangingPunct="1">
        <a:lnSpc>
          <a:spcPct val="90000"/>
        </a:lnSpc>
        <a:spcBef>
          <a:spcPct val="0"/>
        </a:spcBef>
        <a:buNone/>
        <a:defRPr sz="4400" kern="1200">
          <a:solidFill>
            <a:srgbClr val="002060"/>
          </a:solidFill>
          <a:latin typeface="+mj-lt"/>
          <a:ea typeface="+mj-ea"/>
          <a:cs typeface="+mj-cs"/>
        </a:defRPr>
      </a:lvl1pPr>
    </p:titleStyle>
    <p:bodyStyle>
      <a:lvl1pPr marL="228600" indent="-228600" algn="l" defTabSz="914400" rtl="0" eaLnBrk="1" latinLnBrk="0" hangingPunct="1">
        <a:lnSpc>
          <a:spcPct val="90000"/>
        </a:lnSpc>
        <a:spcBef>
          <a:spcPts val="1000"/>
        </a:spcBef>
        <a:buClr>
          <a:srgbClr val="002060"/>
        </a:buClr>
        <a:buFont typeface="Wingdings" panose="05000000000000000000" pitchFamily="2" charset="2"/>
        <a:buChar char="§"/>
        <a:defRPr sz="2800" kern="1200">
          <a:solidFill>
            <a:schemeClr val="tx1"/>
          </a:solidFill>
          <a:latin typeface="+mn-lt"/>
          <a:ea typeface="+mn-ea"/>
          <a:cs typeface="+mn-cs"/>
        </a:defRPr>
      </a:lvl1pPr>
      <a:lvl2pPr marL="533400" indent="-228600" algn="l" defTabSz="914400" rtl="0" eaLnBrk="1" latinLnBrk="0" hangingPunct="1">
        <a:lnSpc>
          <a:spcPct val="90000"/>
        </a:lnSpc>
        <a:spcBef>
          <a:spcPts val="500"/>
        </a:spcBef>
        <a:buClr>
          <a:srgbClr val="002060"/>
        </a:buClr>
        <a:buFont typeface="Wingdings" panose="05000000000000000000" pitchFamily="2" charset="2"/>
        <a:buChar char="§"/>
        <a:defRPr sz="2400" kern="1200">
          <a:solidFill>
            <a:schemeClr val="tx1"/>
          </a:solidFill>
          <a:latin typeface="+mn-lt"/>
          <a:ea typeface="+mn-ea"/>
          <a:cs typeface="+mn-cs"/>
        </a:defRPr>
      </a:lvl2pPr>
      <a:lvl3pPr marL="804863" indent="-228600" algn="l" defTabSz="914400" rtl="0" eaLnBrk="1" latinLnBrk="0" hangingPunct="1">
        <a:lnSpc>
          <a:spcPct val="90000"/>
        </a:lnSpc>
        <a:spcBef>
          <a:spcPts val="500"/>
        </a:spcBef>
        <a:buClr>
          <a:srgbClr val="002060"/>
        </a:buClr>
        <a:buFont typeface="Wingdings" panose="05000000000000000000" pitchFamily="2" charset="2"/>
        <a:buChar char="§"/>
        <a:defRPr sz="2000" kern="1200">
          <a:solidFill>
            <a:schemeClr val="tx1"/>
          </a:solidFill>
          <a:latin typeface="+mn-lt"/>
          <a:ea typeface="+mn-ea"/>
          <a:cs typeface="+mn-cs"/>
        </a:defRPr>
      </a:lvl3pPr>
      <a:lvl4pPr marL="1077913" indent="-228600" algn="l" defTabSz="914400" rtl="0" eaLnBrk="1" latinLnBrk="0" hangingPunct="1">
        <a:lnSpc>
          <a:spcPct val="90000"/>
        </a:lnSpc>
        <a:spcBef>
          <a:spcPts val="500"/>
        </a:spcBef>
        <a:buClr>
          <a:srgbClr val="002060"/>
        </a:buClr>
        <a:buFont typeface="Wingdings" panose="05000000000000000000" pitchFamily="2" charset="2"/>
        <a:buChar char="§"/>
        <a:defRPr sz="1800" kern="1200">
          <a:solidFill>
            <a:schemeClr val="tx1"/>
          </a:solidFill>
          <a:latin typeface="+mn-lt"/>
          <a:ea typeface="+mn-ea"/>
          <a:cs typeface="+mn-cs"/>
        </a:defRPr>
      </a:lvl4pPr>
      <a:lvl5pPr marL="1349375" indent="-228600" algn="l" defTabSz="914400" rtl="0" eaLnBrk="1" latinLnBrk="0" hangingPunct="1">
        <a:lnSpc>
          <a:spcPct val="90000"/>
        </a:lnSpc>
        <a:spcBef>
          <a:spcPts val="500"/>
        </a:spcBef>
        <a:buClr>
          <a:srgbClr val="002060"/>
        </a:buClr>
        <a:buFont typeface="Wingdings" panose="05000000000000000000" pitchFamily="2" charset="2"/>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96" userDrawn="1">
          <p15:clr>
            <a:srgbClr val="F26B43"/>
          </p15:clr>
        </p15:guide>
        <p15:guide id="2" pos="393" userDrawn="1">
          <p15:clr>
            <a:srgbClr val="F26B43"/>
          </p15:clr>
        </p15:guide>
        <p15:guide id="3" orient="horz" pos="4247" userDrawn="1">
          <p15:clr>
            <a:srgbClr val="F26B43"/>
          </p15:clr>
        </p15:guide>
        <p15:guide id="4" pos="7378" userDrawn="1">
          <p15:clr>
            <a:srgbClr val="F26B43"/>
          </p15:clr>
        </p15:guide>
        <p15:guide id="5" orient="horz" pos="3906" userDrawn="1">
          <p15:clr>
            <a:srgbClr val="F26B43"/>
          </p15:clr>
        </p15:guide>
        <p15:guide id="6" orient="horz" pos="1117" userDrawn="1">
          <p15:clr>
            <a:srgbClr val="F26B43"/>
          </p15:clr>
        </p15:guide>
        <p15:guide id="7" orient="horz" pos="981" userDrawn="1">
          <p15:clr>
            <a:srgbClr val="F26B43"/>
          </p15:clr>
        </p15:guide>
        <p15:guide id="8" pos="98" userDrawn="1">
          <p15:clr>
            <a:srgbClr val="F26B43"/>
          </p15:clr>
        </p15:guide>
        <p15:guide id="9" pos="7537" userDrawn="1">
          <p15:clr>
            <a:srgbClr val="F26B43"/>
          </p15:clr>
        </p15:guide>
        <p15:guide id="10" orient="horz" pos="3997" userDrawn="1">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3.tiff"/><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7.tiff"/><Relationship Id="rId2" Type="http://schemas.openxmlformats.org/officeDocument/2006/relationships/notesSlide" Target="../notesSlides/notesSlide15.xml"/><Relationship Id="rId1" Type="http://schemas.openxmlformats.org/officeDocument/2006/relationships/slideLayout" Target="../slideLayouts/slideLayout2.xml"/><Relationship Id="rId6" Type="http://schemas.openxmlformats.org/officeDocument/2006/relationships/image" Target="../media/image10.png"/><Relationship Id="rId5" Type="http://schemas.openxmlformats.org/officeDocument/2006/relationships/image" Target="../media/image9.jpeg"/><Relationship Id="rId4" Type="http://schemas.openxmlformats.org/officeDocument/2006/relationships/image" Target="../media/image8.jpeg"/></Relationships>
</file>

<file path=ppt/slides/_rels/slide1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hyperlink" Target="https://maps.cdrc.ac.uk/#/indicators/ahah_ffood/default/BTTTFTT/12/-2.9688/53.3880/" TargetMode="External"/><Relationship Id="rId2" Type="http://schemas.openxmlformats.org/officeDocument/2006/relationships/notesSlide" Target="../notesSlides/notesSlide18.xml"/><Relationship Id="rId1" Type="http://schemas.openxmlformats.org/officeDocument/2006/relationships/slideLayout" Target="../slideLayouts/slideLayout2.xml"/><Relationship Id="rId4" Type="http://schemas.openxmlformats.org/officeDocument/2006/relationships/image" Target="../media/image13.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20.xml"/><Relationship Id="rId1" Type="http://schemas.openxmlformats.org/officeDocument/2006/relationships/slideLayout" Target="../slideLayouts/slideLayout2.xml"/><Relationship Id="rId4" Type="http://schemas.openxmlformats.org/officeDocument/2006/relationships/image" Target="../media/image16.png"/></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hyperlink" Target="https://doi.org/10.1111/gean.12194" TargetMode="External"/><Relationship Id="rId2" Type="http://schemas.openxmlformats.org/officeDocument/2006/relationships/hyperlink" Target="https://doi.org/10.4137%2FHSI.S10471" TargetMode="Externa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hyperlink" Target="http://geog.sdsu.edu/Research/Projects/IPC/publication/Weeks_Hill_Stoler_Spatial%20Inequalities.pdf" TargetMode="External"/></Relationships>
</file>

<file path=ppt/slides/_rels/slide9.xml.rels><?xml version="1.0" encoding="UTF-8" standalone="yes"?>
<Relationships xmlns="http://schemas.openxmlformats.org/package/2006/relationships"><Relationship Id="rId3" Type="http://schemas.openxmlformats.org/officeDocument/2006/relationships/hyperlink" Target="http://li-gis.cancer.gov/" TargetMode="External"/><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GB" dirty="0"/>
              <a:t>Why map? Thinking spatially</a:t>
            </a:r>
          </a:p>
        </p:txBody>
      </p:sp>
      <p:sp>
        <p:nvSpPr>
          <p:cNvPr id="3" name="Subtitle 2"/>
          <p:cNvSpPr>
            <a:spLocks noGrp="1"/>
          </p:cNvSpPr>
          <p:nvPr>
            <p:ph type="subTitle" idx="1"/>
          </p:nvPr>
        </p:nvSpPr>
        <p:spPr/>
        <p:txBody>
          <a:bodyPr>
            <a:normAutofit lnSpcReduction="10000"/>
          </a:bodyPr>
          <a:lstStyle/>
          <a:p>
            <a:r>
              <a:rPr lang="en-GB" dirty="0"/>
              <a:t>Mark Green</a:t>
            </a:r>
          </a:p>
          <a:p>
            <a:r>
              <a:rPr lang="en-GB" dirty="0"/>
              <a:t>DASC507 – Advanced Biostatistics II</a:t>
            </a:r>
          </a:p>
          <a:p>
            <a:r>
              <a:rPr lang="en-GB" dirty="0"/>
              <a:t>Analysis Methods for Complex Data Structures</a:t>
            </a:r>
          </a:p>
        </p:txBody>
      </p:sp>
      <p:sp>
        <p:nvSpPr>
          <p:cNvPr id="6" name="Footer Placeholder 5"/>
          <p:cNvSpPr>
            <a:spLocks noGrp="1"/>
          </p:cNvSpPr>
          <p:nvPr>
            <p:ph type="ftr" sz="quarter" idx="3"/>
          </p:nvPr>
        </p:nvSpPr>
        <p:spPr>
          <a:xfrm>
            <a:off x="2577268" y="6360929"/>
            <a:ext cx="4114800" cy="365125"/>
          </a:xfrm>
        </p:spPr>
        <p:txBody>
          <a:bodyPr/>
          <a:lstStyle/>
          <a:p>
            <a:r>
              <a:rPr lang="en-GB"/>
              <a:t>MSC HEALTH DATA SCIENCE</a:t>
            </a:r>
            <a:endParaRPr lang="en-GB" dirty="0"/>
          </a:p>
        </p:txBody>
      </p:sp>
    </p:spTree>
    <p:extLst>
      <p:ext uri="{BB962C8B-B14F-4D97-AF65-F5344CB8AC3E}">
        <p14:creationId xmlns:p14="http://schemas.microsoft.com/office/powerpoint/2010/main" val="198056522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227D29-81B1-9F46-B29E-5C764D45769C}"/>
              </a:ext>
            </a:extLst>
          </p:cNvPr>
          <p:cNvSpPr>
            <a:spLocks noGrp="1"/>
          </p:cNvSpPr>
          <p:nvPr>
            <p:ph type="title"/>
          </p:nvPr>
        </p:nvSpPr>
        <p:spPr/>
        <p:txBody>
          <a:bodyPr/>
          <a:lstStyle/>
          <a:p>
            <a:r>
              <a:rPr lang="en-US" dirty="0"/>
              <a:t>Why map?</a:t>
            </a:r>
          </a:p>
        </p:txBody>
      </p:sp>
      <p:sp>
        <p:nvSpPr>
          <p:cNvPr id="3" name="Content Placeholder 2">
            <a:extLst>
              <a:ext uri="{FF2B5EF4-FFF2-40B4-BE49-F238E27FC236}">
                <a16:creationId xmlns:a16="http://schemas.microsoft.com/office/drawing/2014/main" id="{E0D41961-D99F-9741-9915-BFE4EBC766F9}"/>
              </a:ext>
            </a:extLst>
          </p:cNvPr>
          <p:cNvSpPr>
            <a:spLocks noGrp="1"/>
          </p:cNvSpPr>
          <p:nvPr>
            <p:ph idx="1"/>
          </p:nvPr>
        </p:nvSpPr>
        <p:spPr/>
        <p:txBody>
          <a:bodyPr/>
          <a:lstStyle/>
          <a:p>
            <a:r>
              <a:rPr lang="en-GB" sz="3200" dirty="0">
                <a:solidFill>
                  <a:srgbClr val="000000"/>
                </a:solidFill>
              </a:rPr>
              <a:t>Makes the spatial explicit</a:t>
            </a:r>
          </a:p>
          <a:p>
            <a:r>
              <a:rPr lang="en-GB" sz="3200" dirty="0">
                <a:solidFill>
                  <a:srgbClr val="000000"/>
                </a:solidFill>
              </a:rPr>
              <a:t>A picture can say a thousand words</a:t>
            </a:r>
          </a:p>
          <a:p>
            <a:r>
              <a:rPr lang="en-GB" sz="3200" dirty="0">
                <a:solidFill>
                  <a:srgbClr val="000000"/>
                </a:solidFill>
              </a:rPr>
              <a:t>Can allow users to actively engage with (spatial) data</a:t>
            </a:r>
            <a:endParaRPr lang="en-GB" sz="3200" dirty="0">
              <a:solidFill>
                <a:schemeClr val="accent1">
                  <a:lumMod val="50000"/>
                </a:schemeClr>
              </a:solidFill>
            </a:endParaRPr>
          </a:p>
        </p:txBody>
      </p:sp>
      <p:sp>
        <p:nvSpPr>
          <p:cNvPr id="4" name="Footer Placeholder 3">
            <a:extLst>
              <a:ext uri="{FF2B5EF4-FFF2-40B4-BE49-F238E27FC236}">
                <a16:creationId xmlns:a16="http://schemas.microsoft.com/office/drawing/2014/main" id="{BE3B9B4A-E4AE-5C41-9992-7398D6758AA3}"/>
              </a:ext>
            </a:extLst>
          </p:cNvPr>
          <p:cNvSpPr>
            <a:spLocks noGrp="1"/>
          </p:cNvSpPr>
          <p:nvPr>
            <p:ph type="ftr" sz="quarter" idx="11"/>
          </p:nvPr>
        </p:nvSpPr>
        <p:spPr/>
        <p:txBody>
          <a:bodyPr/>
          <a:lstStyle/>
          <a:p>
            <a:r>
              <a:rPr lang="en-GB"/>
              <a:t>MSC HEALTH DATA SCIENCE</a:t>
            </a:r>
            <a:endParaRPr lang="en-GB" dirty="0"/>
          </a:p>
        </p:txBody>
      </p:sp>
      <p:sp>
        <p:nvSpPr>
          <p:cNvPr id="5" name="Slide Number Placeholder 4">
            <a:extLst>
              <a:ext uri="{FF2B5EF4-FFF2-40B4-BE49-F238E27FC236}">
                <a16:creationId xmlns:a16="http://schemas.microsoft.com/office/drawing/2014/main" id="{51BC448F-DDD8-0B44-81DF-7D20B88AD6C9}"/>
              </a:ext>
            </a:extLst>
          </p:cNvPr>
          <p:cNvSpPr>
            <a:spLocks noGrp="1"/>
          </p:cNvSpPr>
          <p:nvPr>
            <p:ph type="sldNum" sz="quarter" idx="12"/>
          </p:nvPr>
        </p:nvSpPr>
        <p:spPr/>
        <p:txBody>
          <a:bodyPr/>
          <a:lstStyle/>
          <a:p>
            <a:fld id="{FC59658C-DD7A-4587-BD02-DE6DA26F2584}" type="slidenum">
              <a:rPr lang="en-GB" smtClean="0"/>
              <a:t>10</a:t>
            </a:fld>
            <a:endParaRPr lang="en-GB"/>
          </a:p>
        </p:txBody>
      </p:sp>
    </p:spTree>
    <p:extLst>
      <p:ext uri="{BB962C8B-B14F-4D97-AF65-F5344CB8AC3E}">
        <p14:creationId xmlns:p14="http://schemas.microsoft.com/office/powerpoint/2010/main" val="338486337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73AE6BA1-BA40-994C-AAF2-1147BCCE8F6C}"/>
              </a:ext>
            </a:extLst>
          </p:cNvPr>
          <p:cNvPicPr>
            <a:picLocks noChangeAspect="1"/>
          </p:cNvPicPr>
          <p:nvPr/>
        </p:nvPicPr>
        <p:blipFill>
          <a:blip r:embed="rId3"/>
          <a:stretch>
            <a:fillRect/>
          </a:stretch>
        </p:blipFill>
        <p:spPr>
          <a:xfrm>
            <a:off x="4118484" y="312548"/>
            <a:ext cx="8073516" cy="6059214"/>
          </a:xfrm>
          <a:prstGeom prst="rect">
            <a:avLst/>
          </a:prstGeom>
        </p:spPr>
      </p:pic>
      <p:sp>
        <p:nvSpPr>
          <p:cNvPr id="2" name="Title 1">
            <a:extLst>
              <a:ext uri="{FF2B5EF4-FFF2-40B4-BE49-F238E27FC236}">
                <a16:creationId xmlns:a16="http://schemas.microsoft.com/office/drawing/2014/main" id="{F3227D29-81B1-9F46-B29E-5C764D45769C}"/>
              </a:ext>
            </a:extLst>
          </p:cNvPr>
          <p:cNvSpPr>
            <a:spLocks noGrp="1"/>
          </p:cNvSpPr>
          <p:nvPr>
            <p:ph type="title"/>
          </p:nvPr>
        </p:nvSpPr>
        <p:spPr/>
        <p:txBody>
          <a:bodyPr/>
          <a:lstStyle/>
          <a:p>
            <a:r>
              <a:rPr lang="en-US" dirty="0"/>
              <a:t>Why map?</a:t>
            </a:r>
          </a:p>
        </p:txBody>
      </p:sp>
      <p:sp>
        <p:nvSpPr>
          <p:cNvPr id="3" name="Content Placeholder 2">
            <a:extLst>
              <a:ext uri="{FF2B5EF4-FFF2-40B4-BE49-F238E27FC236}">
                <a16:creationId xmlns:a16="http://schemas.microsoft.com/office/drawing/2014/main" id="{E0D41961-D99F-9741-9915-BFE4EBC766F9}"/>
              </a:ext>
            </a:extLst>
          </p:cNvPr>
          <p:cNvSpPr>
            <a:spLocks noGrp="1"/>
          </p:cNvSpPr>
          <p:nvPr>
            <p:ph idx="1"/>
          </p:nvPr>
        </p:nvSpPr>
        <p:spPr>
          <a:xfrm>
            <a:off x="715455" y="2151445"/>
            <a:ext cx="3110311" cy="3124747"/>
          </a:xfrm>
        </p:spPr>
        <p:txBody>
          <a:bodyPr>
            <a:normAutofit fontScale="92500" lnSpcReduction="10000"/>
          </a:bodyPr>
          <a:lstStyle/>
          <a:p>
            <a:pPr marL="0" indent="0" algn="ctr">
              <a:buNone/>
            </a:pPr>
            <a:r>
              <a:rPr lang="en-GB" dirty="0">
                <a:solidFill>
                  <a:srgbClr val="000000"/>
                </a:solidFill>
              </a:rPr>
              <a:t>John Snow identified mode of transmission of cholera. Maps helped support his evidence base. Notice the clustering of deaths around one particular pump in Soho, London.</a:t>
            </a:r>
          </a:p>
          <a:p>
            <a:pPr marL="0" indent="0" algn="ctr">
              <a:buNone/>
            </a:pPr>
            <a:endParaRPr lang="en-GB" dirty="0">
              <a:solidFill>
                <a:schemeClr val="accent1">
                  <a:lumMod val="50000"/>
                </a:schemeClr>
              </a:solidFill>
            </a:endParaRPr>
          </a:p>
        </p:txBody>
      </p:sp>
      <p:sp>
        <p:nvSpPr>
          <p:cNvPr id="4" name="Footer Placeholder 3">
            <a:extLst>
              <a:ext uri="{FF2B5EF4-FFF2-40B4-BE49-F238E27FC236}">
                <a16:creationId xmlns:a16="http://schemas.microsoft.com/office/drawing/2014/main" id="{BE3B9B4A-E4AE-5C41-9992-7398D6758AA3}"/>
              </a:ext>
            </a:extLst>
          </p:cNvPr>
          <p:cNvSpPr>
            <a:spLocks noGrp="1"/>
          </p:cNvSpPr>
          <p:nvPr>
            <p:ph type="ftr" sz="quarter" idx="11"/>
          </p:nvPr>
        </p:nvSpPr>
        <p:spPr/>
        <p:txBody>
          <a:bodyPr/>
          <a:lstStyle/>
          <a:p>
            <a:r>
              <a:rPr lang="en-GB"/>
              <a:t>MSC HEALTH DATA SCIENCE</a:t>
            </a:r>
            <a:endParaRPr lang="en-GB" dirty="0"/>
          </a:p>
        </p:txBody>
      </p:sp>
      <p:sp>
        <p:nvSpPr>
          <p:cNvPr id="5" name="Slide Number Placeholder 4">
            <a:extLst>
              <a:ext uri="{FF2B5EF4-FFF2-40B4-BE49-F238E27FC236}">
                <a16:creationId xmlns:a16="http://schemas.microsoft.com/office/drawing/2014/main" id="{51BC448F-DDD8-0B44-81DF-7D20B88AD6C9}"/>
              </a:ext>
            </a:extLst>
          </p:cNvPr>
          <p:cNvSpPr>
            <a:spLocks noGrp="1"/>
          </p:cNvSpPr>
          <p:nvPr>
            <p:ph type="sldNum" sz="quarter" idx="12"/>
          </p:nvPr>
        </p:nvSpPr>
        <p:spPr/>
        <p:txBody>
          <a:bodyPr/>
          <a:lstStyle/>
          <a:p>
            <a:fld id="{FC59658C-DD7A-4587-BD02-DE6DA26F2584}" type="slidenum">
              <a:rPr lang="en-GB" smtClean="0"/>
              <a:t>11</a:t>
            </a:fld>
            <a:endParaRPr lang="en-GB"/>
          </a:p>
        </p:txBody>
      </p:sp>
    </p:spTree>
    <p:extLst>
      <p:ext uri="{BB962C8B-B14F-4D97-AF65-F5344CB8AC3E}">
        <p14:creationId xmlns:p14="http://schemas.microsoft.com/office/powerpoint/2010/main" val="264120327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227D29-81B1-9F46-B29E-5C764D45769C}"/>
              </a:ext>
            </a:extLst>
          </p:cNvPr>
          <p:cNvSpPr>
            <a:spLocks noGrp="1"/>
          </p:cNvSpPr>
          <p:nvPr>
            <p:ph type="title"/>
          </p:nvPr>
        </p:nvSpPr>
        <p:spPr/>
        <p:txBody>
          <a:bodyPr/>
          <a:lstStyle/>
          <a:p>
            <a:r>
              <a:rPr lang="en-US" dirty="0"/>
              <a:t>Why map?</a:t>
            </a:r>
          </a:p>
        </p:txBody>
      </p:sp>
      <p:sp>
        <p:nvSpPr>
          <p:cNvPr id="3" name="Content Placeholder 2">
            <a:extLst>
              <a:ext uri="{FF2B5EF4-FFF2-40B4-BE49-F238E27FC236}">
                <a16:creationId xmlns:a16="http://schemas.microsoft.com/office/drawing/2014/main" id="{E0D41961-D99F-9741-9915-BFE4EBC766F9}"/>
              </a:ext>
            </a:extLst>
          </p:cNvPr>
          <p:cNvSpPr>
            <a:spLocks noGrp="1"/>
          </p:cNvSpPr>
          <p:nvPr>
            <p:ph idx="1"/>
          </p:nvPr>
        </p:nvSpPr>
        <p:spPr>
          <a:xfrm>
            <a:off x="715455" y="2151445"/>
            <a:ext cx="3110311" cy="3124747"/>
          </a:xfrm>
        </p:spPr>
        <p:txBody>
          <a:bodyPr>
            <a:normAutofit fontScale="92500" lnSpcReduction="10000"/>
          </a:bodyPr>
          <a:lstStyle/>
          <a:p>
            <a:pPr marL="0" indent="0" algn="ctr">
              <a:buNone/>
            </a:pPr>
            <a:r>
              <a:rPr lang="en-GB" dirty="0">
                <a:solidFill>
                  <a:srgbClr val="000000"/>
                </a:solidFill>
              </a:rPr>
              <a:t>In 2015, researchers used IBM mobile phone data and GIS to predict population movements to identify where Ebola might spread to after outbreaks in settlements.</a:t>
            </a:r>
          </a:p>
          <a:p>
            <a:pPr marL="0" indent="0" algn="ctr">
              <a:buNone/>
            </a:pPr>
            <a:endParaRPr lang="en-GB" dirty="0">
              <a:solidFill>
                <a:schemeClr val="accent1">
                  <a:lumMod val="50000"/>
                </a:schemeClr>
              </a:solidFill>
            </a:endParaRPr>
          </a:p>
        </p:txBody>
      </p:sp>
      <p:sp>
        <p:nvSpPr>
          <p:cNvPr id="4" name="Footer Placeholder 3">
            <a:extLst>
              <a:ext uri="{FF2B5EF4-FFF2-40B4-BE49-F238E27FC236}">
                <a16:creationId xmlns:a16="http://schemas.microsoft.com/office/drawing/2014/main" id="{BE3B9B4A-E4AE-5C41-9992-7398D6758AA3}"/>
              </a:ext>
            </a:extLst>
          </p:cNvPr>
          <p:cNvSpPr>
            <a:spLocks noGrp="1"/>
          </p:cNvSpPr>
          <p:nvPr>
            <p:ph type="ftr" sz="quarter" idx="11"/>
          </p:nvPr>
        </p:nvSpPr>
        <p:spPr/>
        <p:txBody>
          <a:bodyPr/>
          <a:lstStyle/>
          <a:p>
            <a:r>
              <a:rPr lang="en-GB"/>
              <a:t>MSC HEALTH DATA SCIENCE</a:t>
            </a:r>
            <a:endParaRPr lang="en-GB" dirty="0"/>
          </a:p>
        </p:txBody>
      </p:sp>
      <p:sp>
        <p:nvSpPr>
          <p:cNvPr id="5" name="Slide Number Placeholder 4">
            <a:extLst>
              <a:ext uri="{FF2B5EF4-FFF2-40B4-BE49-F238E27FC236}">
                <a16:creationId xmlns:a16="http://schemas.microsoft.com/office/drawing/2014/main" id="{51BC448F-DDD8-0B44-81DF-7D20B88AD6C9}"/>
              </a:ext>
            </a:extLst>
          </p:cNvPr>
          <p:cNvSpPr>
            <a:spLocks noGrp="1"/>
          </p:cNvSpPr>
          <p:nvPr>
            <p:ph type="sldNum" sz="quarter" idx="12"/>
          </p:nvPr>
        </p:nvSpPr>
        <p:spPr/>
        <p:txBody>
          <a:bodyPr/>
          <a:lstStyle/>
          <a:p>
            <a:fld id="{FC59658C-DD7A-4587-BD02-DE6DA26F2584}" type="slidenum">
              <a:rPr lang="en-GB" smtClean="0"/>
              <a:t>12</a:t>
            </a:fld>
            <a:endParaRPr lang="en-GB"/>
          </a:p>
        </p:txBody>
      </p:sp>
      <p:pic>
        <p:nvPicPr>
          <p:cNvPr id="8" name="Picture 7" descr="http://ichef.bbci.co.uk/news/624/media/images/78236000/png/_78236645_w_africa_trips.png">
            <a:extLst>
              <a:ext uri="{FF2B5EF4-FFF2-40B4-BE49-F238E27FC236}">
                <a16:creationId xmlns:a16="http://schemas.microsoft.com/office/drawing/2014/main" id="{719D3BB9-556D-FD4E-A358-EBA47FEB4926}"/>
              </a:ext>
            </a:extLst>
          </p:cNvPr>
          <p:cNvPicPr>
            <a:picLocks noChangeAspect="1" noChangeArrowheads="1"/>
          </p:cNvPicPr>
          <p:nvPr/>
        </p:nvPicPr>
        <p:blipFill>
          <a:blip r:embed="rId3">
            <a:extLst>
              <a:ext uri="{28A0092B-C50C-407E-A947-70E740481C1C}">
                <a14:useLocalDpi xmlns:a14="http://schemas.microsoft.com/office/drawing/2010/main"/>
              </a:ext>
            </a:extLst>
          </a:blip>
          <a:srcRect/>
          <a:stretch>
            <a:fillRect/>
          </a:stretch>
        </p:blipFill>
        <p:spPr bwMode="auto">
          <a:xfrm>
            <a:off x="3980855" y="1246003"/>
            <a:ext cx="8211145" cy="461876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82293318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227D29-81B1-9F46-B29E-5C764D45769C}"/>
              </a:ext>
            </a:extLst>
          </p:cNvPr>
          <p:cNvSpPr>
            <a:spLocks noGrp="1"/>
          </p:cNvSpPr>
          <p:nvPr>
            <p:ph type="title"/>
          </p:nvPr>
        </p:nvSpPr>
        <p:spPr/>
        <p:txBody>
          <a:bodyPr/>
          <a:lstStyle/>
          <a:p>
            <a:r>
              <a:rPr lang="en-US" dirty="0"/>
              <a:t>Why map?</a:t>
            </a:r>
          </a:p>
        </p:txBody>
      </p:sp>
      <p:sp>
        <p:nvSpPr>
          <p:cNvPr id="3" name="Content Placeholder 2">
            <a:extLst>
              <a:ext uri="{FF2B5EF4-FFF2-40B4-BE49-F238E27FC236}">
                <a16:creationId xmlns:a16="http://schemas.microsoft.com/office/drawing/2014/main" id="{E0D41961-D99F-9741-9915-BFE4EBC766F9}"/>
              </a:ext>
            </a:extLst>
          </p:cNvPr>
          <p:cNvSpPr>
            <a:spLocks noGrp="1"/>
          </p:cNvSpPr>
          <p:nvPr>
            <p:ph idx="1"/>
          </p:nvPr>
        </p:nvSpPr>
        <p:spPr>
          <a:xfrm>
            <a:off x="1654628" y="5799746"/>
            <a:ext cx="9437538" cy="735723"/>
          </a:xfrm>
        </p:spPr>
        <p:txBody>
          <a:bodyPr>
            <a:normAutofit fontScale="92500" lnSpcReduction="10000"/>
          </a:bodyPr>
          <a:lstStyle/>
          <a:p>
            <a:pPr marL="0" indent="0" algn="ctr">
              <a:buNone/>
            </a:pPr>
            <a:r>
              <a:rPr lang="en-GB" dirty="0">
                <a:solidFill>
                  <a:srgbClr val="000000"/>
                </a:solidFill>
              </a:rPr>
              <a:t>When trying to think about what influences our health, we often focus on the characteristics of individuals…</a:t>
            </a:r>
          </a:p>
          <a:p>
            <a:pPr marL="0" indent="0" algn="ctr">
              <a:buNone/>
            </a:pPr>
            <a:endParaRPr lang="en-GB" dirty="0">
              <a:solidFill>
                <a:schemeClr val="accent1">
                  <a:lumMod val="50000"/>
                </a:schemeClr>
              </a:solidFill>
            </a:endParaRPr>
          </a:p>
        </p:txBody>
      </p:sp>
      <p:sp>
        <p:nvSpPr>
          <p:cNvPr id="4" name="Footer Placeholder 3">
            <a:extLst>
              <a:ext uri="{FF2B5EF4-FFF2-40B4-BE49-F238E27FC236}">
                <a16:creationId xmlns:a16="http://schemas.microsoft.com/office/drawing/2014/main" id="{BE3B9B4A-E4AE-5C41-9992-7398D6758AA3}"/>
              </a:ext>
            </a:extLst>
          </p:cNvPr>
          <p:cNvSpPr>
            <a:spLocks noGrp="1"/>
          </p:cNvSpPr>
          <p:nvPr>
            <p:ph type="ftr" sz="quarter" idx="11"/>
          </p:nvPr>
        </p:nvSpPr>
        <p:spPr/>
        <p:txBody>
          <a:bodyPr/>
          <a:lstStyle/>
          <a:p>
            <a:r>
              <a:rPr lang="en-GB"/>
              <a:t>MSC HEALTH DATA SCIENCE</a:t>
            </a:r>
            <a:endParaRPr lang="en-GB" dirty="0"/>
          </a:p>
        </p:txBody>
      </p:sp>
      <p:sp>
        <p:nvSpPr>
          <p:cNvPr id="5" name="Slide Number Placeholder 4">
            <a:extLst>
              <a:ext uri="{FF2B5EF4-FFF2-40B4-BE49-F238E27FC236}">
                <a16:creationId xmlns:a16="http://schemas.microsoft.com/office/drawing/2014/main" id="{51BC448F-DDD8-0B44-81DF-7D20B88AD6C9}"/>
              </a:ext>
            </a:extLst>
          </p:cNvPr>
          <p:cNvSpPr>
            <a:spLocks noGrp="1"/>
          </p:cNvSpPr>
          <p:nvPr>
            <p:ph type="sldNum" sz="quarter" idx="12"/>
          </p:nvPr>
        </p:nvSpPr>
        <p:spPr/>
        <p:txBody>
          <a:bodyPr/>
          <a:lstStyle/>
          <a:p>
            <a:fld id="{FC59658C-DD7A-4587-BD02-DE6DA26F2584}" type="slidenum">
              <a:rPr lang="en-GB" smtClean="0"/>
              <a:t>13</a:t>
            </a:fld>
            <a:endParaRPr lang="en-GB"/>
          </a:p>
        </p:txBody>
      </p:sp>
      <p:pic>
        <p:nvPicPr>
          <p:cNvPr id="7" name="Picture 6" descr="http://img.thesun.co.uk/aidemitlum/archive/02506/THE-SIMPSONS_2506403a.jpg">
            <a:extLst>
              <a:ext uri="{FF2B5EF4-FFF2-40B4-BE49-F238E27FC236}">
                <a16:creationId xmlns:a16="http://schemas.microsoft.com/office/drawing/2014/main" id="{3A7CF755-D060-C94F-AB55-BD1A43BA2B13}"/>
              </a:ext>
            </a:extLst>
          </p:cNvPr>
          <p:cNvPicPr>
            <a:picLocks noChangeAspect="1" noChangeArrowheads="1"/>
          </p:cNvPicPr>
          <p:nvPr/>
        </p:nvPicPr>
        <p:blipFill rotWithShape="1">
          <a:blip r:embed="rId3">
            <a:extLst>
              <a:ext uri="{28A0092B-C50C-407E-A947-70E740481C1C}">
                <a14:useLocalDpi xmlns:a14="http://schemas.microsoft.com/office/drawing/2010/main"/>
              </a:ext>
            </a:extLst>
          </a:blip>
          <a:srcRect/>
          <a:stretch/>
        </p:blipFill>
        <p:spPr bwMode="auto">
          <a:xfrm>
            <a:off x="617155" y="1373585"/>
            <a:ext cx="11574845" cy="421321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56571511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227D29-81B1-9F46-B29E-5C764D45769C}"/>
              </a:ext>
            </a:extLst>
          </p:cNvPr>
          <p:cNvSpPr>
            <a:spLocks noGrp="1"/>
          </p:cNvSpPr>
          <p:nvPr>
            <p:ph type="title"/>
          </p:nvPr>
        </p:nvSpPr>
        <p:spPr/>
        <p:txBody>
          <a:bodyPr/>
          <a:lstStyle/>
          <a:p>
            <a:r>
              <a:rPr lang="en-US" dirty="0"/>
              <a:t>Why map?</a:t>
            </a:r>
          </a:p>
        </p:txBody>
      </p:sp>
      <p:sp>
        <p:nvSpPr>
          <p:cNvPr id="3" name="Content Placeholder 2">
            <a:extLst>
              <a:ext uri="{FF2B5EF4-FFF2-40B4-BE49-F238E27FC236}">
                <a16:creationId xmlns:a16="http://schemas.microsoft.com/office/drawing/2014/main" id="{E0D41961-D99F-9741-9915-BFE4EBC766F9}"/>
              </a:ext>
            </a:extLst>
          </p:cNvPr>
          <p:cNvSpPr>
            <a:spLocks noGrp="1"/>
          </p:cNvSpPr>
          <p:nvPr>
            <p:ph idx="1"/>
          </p:nvPr>
        </p:nvSpPr>
        <p:spPr>
          <a:xfrm>
            <a:off x="1654628" y="5799746"/>
            <a:ext cx="9437538" cy="735723"/>
          </a:xfrm>
        </p:spPr>
        <p:txBody>
          <a:bodyPr>
            <a:normAutofit fontScale="92500" lnSpcReduction="10000"/>
          </a:bodyPr>
          <a:lstStyle/>
          <a:p>
            <a:pPr marL="0" indent="0" algn="ctr">
              <a:buNone/>
            </a:pPr>
            <a:r>
              <a:rPr lang="en-GB" dirty="0">
                <a:solidFill>
                  <a:srgbClr val="000000"/>
                </a:solidFill>
              </a:rPr>
              <a:t>…but individuals don’t live in a social vacuum, they interact with society including the neighbourhoods around them</a:t>
            </a:r>
          </a:p>
          <a:p>
            <a:pPr marL="0" indent="0" algn="ctr">
              <a:buNone/>
            </a:pPr>
            <a:endParaRPr lang="en-GB" dirty="0">
              <a:solidFill>
                <a:schemeClr val="accent1">
                  <a:lumMod val="50000"/>
                </a:schemeClr>
              </a:solidFill>
            </a:endParaRPr>
          </a:p>
        </p:txBody>
      </p:sp>
      <p:sp>
        <p:nvSpPr>
          <p:cNvPr id="4" name="Footer Placeholder 3">
            <a:extLst>
              <a:ext uri="{FF2B5EF4-FFF2-40B4-BE49-F238E27FC236}">
                <a16:creationId xmlns:a16="http://schemas.microsoft.com/office/drawing/2014/main" id="{BE3B9B4A-E4AE-5C41-9992-7398D6758AA3}"/>
              </a:ext>
            </a:extLst>
          </p:cNvPr>
          <p:cNvSpPr>
            <a:spLocks noGrp="1"/>
          </p:cNvSpPr>
          <p:nvPr>
            <p:ph type="ftr" sz="quarter" idx="11"/>
          </p:nvPr>
        </p:nvSpPr>
        <p:spPr/>
        <p:txBody>
          <a:bodyPr/>
          <a:lstStyle/>
          <a:p>
            <a:r>
              <a:rPr lang="en-GB"/>
              <a:t>MSC HEALTH DATA SCIENCE</a:t>
            </a:r>
            <a:endParaRPr lang="en-GB" dirty="0"/>
          </a:p>
        </p:txBody>
      </p:sp>
      <p:sp>
        <p:nvSpPr>
          <p:cNvPr id="5" name="Slide Number Placeholder 4">
            <a:extLst>
              <a:ext uri="{FF2B5EF4-FFF2-40B4-BE49-F238E27FC236}">
                <a16:creationId xmlns:a16="http://schemas.microsoft.com/office/drawing/2014/main" id="{51BC448F-DDD8-0B44-81DF-7D20B88AD6C9}"/>
              </a:ext>
            </a:extLst>
          </p:cNvPr>
          <p:cNvSpPr>
            <a:spLocks noGrp="1"/>
          </p:cNvSpPr>
          <p:nvPr>
            <p:ph type="sldNum" sz="quarter" idx="12"/>
          </p:nvPr>
        </p:nvSpPr>
        <p:spPr/>
        <p:txBody>
          <a:bodyPr/>
          <a:lstStyle/>
          <a:p>
            <a:fld id="{FC59658C-DD7A-4587-BD02-DE6DA26F2584}" type="slidenum">
              <a:rPr lang="en-GB" smtClean="0"/>
              <a:t>14</a:t>
            </a:fld>
            <a:endParaRPr lang="en-GB"/>
          </a:p>
        </p:txBody>
      </p:sp>
      <p:pic>
        <p:nvPicPr>
          <p:cNvPr id="8" name="Picture 2" descr="http://vignette2.wikia.nocookie.net/simpsons/images/3/3e/Springfield_panoramic.png/revision/latest?cb=20070724052219">
            <a:extLst>
              <a:ext uri="{FF2B5EF4-FFF2-40B4-BE49-F238E27FC236}">
                <a16:creationId xmlns:a16="http://schemas.microsoft.com/office/drawing/2014/main" id="{EB47A844-D88C-FE43-A812-E0CA929008B3}"/>
              </a:ext>
            </a:extLst>
          </p:cNvPr>
          <p:cNvPicPr>
            <a:picLocks noChangeAspect="1" noChangeArrowheads="1"/>
          </p:cNvPicPr>
          <p:nvPr/>
        </p:nvPicPr>
        <p:blipFill rotWithShape="1">
          <a:blip r:embed="rId3">
            <a:extLst>
              <a:ext uri="{28A0092B-C50C-407E-A947-70E740481C1C}">
                <a14:useLocalDpi xmlns:a14="http://schemas.microsoft.com/office/drawing/2010/main"/>
              </a:ext>
            </a:extLst>
          </a:blip>
          <a:srcRect/>
          <a:stretch/>
        </p:blipFill>
        <p:spPr bwMode="auto">
          <a:xfrm>
            <a:off x="631372" y="1736447"/>
            <a:ext cx="11560628" cy="370043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35904170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227D29-81B1-9F46-B29E-5C764D45769C}"/>
              </a:ext>
            </a:extLst>
          </p:cNvPr>
          <p:cNvSpPr>
            <a:spLocks noGrp="1"/>
          </p:cNvSpPr>
          <p:nvPr>
            <p:ph type="title"/>
          </p:nvPr>
        </p:nvSpPr>
        <p:spPr/>
        <p:txBody>
          <a:bodyPr/>
          <a:lstStyle/>
          <a:p>
            <a:r>
              <a:rPr lang="en-US" dirty="0"/>
              <a:t>Types of maps</a:t>
            </a:r>
          </a:p>
        </p:txBody>
      </p:sp>
      <p:sp>
        <p:nvSpPr>
          <p:cNvPr id="4" name="Footer Placeholder 3">
            <a:extLst>
              <a:ext uri="{FF2B5EF4-FFF2-40B4-BE49-F238E27FC236}">
                <a16:creationId xmlns:a16="http://schemas.microsoft.com/office/drawing/2014/main" id="{BE3B9B4A-E4AE-5C41-9992-7398D6758AA3}"/>
              </a:ext>
            </a:extLst>
          </p:cNvPr>
          <p:cNvSpPr>
            <a:spLocks noGrp="1"/>
          </p:cNvSpPr>
          <p:nvPr>
            <p:ph type="ftr" sz="quarter" idx="11"/>
          </p:nvPr>
        </p:nvSpPr>
        <p:spPr/>
        <p:txBody>
          <a:bodyPr/>
          <a:lstStyle/>
          <a:p>
            <a:r>
              <a:rPr lang="en-GB"/>
              <a:t>MSC HEALTH DATA SCIENCE</a:t>
            </a:r>
            <a:endParaRPr lang="en-GB" dirty="0"/>
          </a:p>
        </p:txBody>
      </p:sp>
      <p:sp>
        <p:nvSpPr>
          <p:cNvPr id="5" name="Slide Number Placeholder 4">
            <a:extLst>
              <a:ext uri="{FF2B5EF4-FFF2-40B4-BE49-F238E27FC236}">
                <a16:creationId xmlns:a16="http://schemas.microsoft.com/office/drawing/2014/main" id="{51BC448F-DDD8-0B44-81DF-7D20B88AD6C9}"/>
              </a:ext>
            </a:extLst>
          </p:cNvPr>
          <p:cNvSpPr>
            <a:spLocks noGrp="1"/>
          </p:cNvSpPr>
          <p:nvPr>
            <p:ph type="sldNum" sz="quarter" idx="12"/>
          </p:nvPr>
        </p:nvSpPr>
        <p:spPr/>
        <p:txBody>
          <a:bodyPr/>
          <a:lstStyle/>
          <a:p>
            <a:fld id="{FC59658C-DD7A-4587-BD02-DE6DA26F2584}" type="slidenum">
              <a:rPr lang="en-GB" smtClean="0"/>
              <a:t>15</a:t>
            </a:fld>
            <a:endParaRPr lang="en-GB"/>
          </a:p>
        </p:txBody>
      </p:sp>
      <p:sp>
        <p:nvSpPr>
          <p:cNvPr id="7" name="Content Placeholder 2">
            <a:extLst>
              <a:ext uri="{FF2B5EF4-FFF2-40B4-BE49-F238E27FC236}">
                <a16:creationId xmlns:a16="http://schemas.microsoft.com/office/drawing/2014/main" id="{778B9825-D1CC-5B4D-8381-52B52B9810BC}"/>
              </a:ext>
            </a:extLst>
          </p:cNvPr>
          <p:cNvSpPr txBox="1">
            <a:spLocks/>
          </p:cNvSpPr>
          <p:nvPr/>
        </p:nvSpPr>
        <p:spPr>
          <a:xfrm>
            <a:off x="631373" y="1825625"/>
            <a:ext cx="11070771" cy="435133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Clr>
                <a:srgbClr val="002060"/>
              </a:buClr>
              <a:buFont typeface="Wingdings" panose="05000000000000000000" pitchFamily="2" charset="2"/>
              <a:buChar char="§"/>
              <a:defRPr sz="2800" kern="1200">
                <a:solidFill>
                  <a:schemeClr val="tx1"/>
                </a:solidFill>
                <a:latin typeface="+mn-lt"/>
                <a:ea typeface="+mn-ea"/>
                <a:cs typeface="+mn-cs"/>
              </a:defRPr>
            </a:lvl1pPr>
            <a:lvl2pPr marL="533400" indent="-228600" algn="l" defTabSz="914400" rtl="0" eaLnBrk="1" latinLnBrk="0" hangingPunct="1">
              <a:lnSpc>
                <a:spcPct val="90000"/>
              </a:lnSpc>
              <a:spcBef>
                <a:spcPts val="500"/>
              </a:spcBef>
              <a:buClr>
                <a:srgbClr val="002060"/>
              </a:buClr>
              <a:buFont typeface="Wingdings" panose="05000000000000000000" pitchFamily="2" charset="2"/>
              <a:buChar char="§"/>
              <a:defRPr sz="2400" kern="1200">
                <a:solidFill>
                  <a:schemeClr val="tx1"/>
                </a:solidFill>
                <a:latin typeface="+mn-lt"/>
                <a:ea typeface="+mn-ea"/>
                <a:cs typeface="+mn-cs"/>
              </a:defRPr>
            </a:lvl2pPr>
            <a:lvl3pPr marL="804863" indent="-228600" algn="l" defTabSz="914400" rtl="0" eaLnBrk="1" latinLnBrk="0" hangingPunct="1">
              <a:lnSpc>
                <a:spcPct val="90000"/>
              </a:lnSpc>
              <a:spcBef>
                <a:spcPts val="500"/>
              </a:spcBef>
              <a:buClr>
                <a:srgbClr val="002060"/>
              </a:buClr>
              <a:buFont typeface="Wingdings" panose="05000000000000000000" pitchFamily="2" charset="2"/>
              <a:buChar char="§"/>
              <a:defRPr sz="2000" kern="1200">
                <a:solidFill>
                  <a:schemeClr val="tx1"/>
                </a:solidFill>
                <a:latin typeface="+mn-lt"/>
                <a:ea typeface="+mn-ea"/>
                <a:cs typeface="+mn-cs"/>
              </a:defRPr>
            </a:lvl3pPr>
            <a:lvl4pPr marL="1077913" indent="-228600" algn="l" defTabSz="914400" rtl="0" eaLnBrk="1" latinLnBrk="0" hangingPunct="1">
              <a:lnSpc>
                <a:spcPct val="90000"/>
              </a:lnSpc>
              <a:spcBef>
                <a:spcPts val="500"/>
              </a:spcBef>
              <a:buClr>
                <a:srgbClr val="002060"/>
              </a:buClr>
              <a:buFont typeface="Wingdings" panose="05000000000000000000" pitchFamily="2" charset="2"/>
              <a:buChar char="§"/>
              <a:defRPr sz="1800" kern="1200">
                <a:solidFill>
                  <a:schemeClr val="tx1"/>
                </a:solidFill>
                <a:latin typeface="+mn-lt"/>
                <a:ea typeface="+mn-ea"/>
                <a:cs typeface="+mn-cs"/>
              </a:defRPr>
            </a:lvl4pPr>
            <a:lvl5pPr marL="1349375" indent="-228600" algn="l" defTabSz="914400" rtl="0" eaLnBrk="1" latinLnBrk="0" hangingPunct="1">
              <a:lnSpc>
                <a:spcPct val="90000"/>
              </a:lnSpc>
              <a:spcBef>
                <a:spcPts val="500"/>
              </a:spcBef>
              <a:buClr>
                <a:srgbClr val="002060"/>
              </a:buClr>
              <a:buFont typeface="Wingdings" panose="05000000000000000000" pitchFamily="2" charset="2"/>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GB" sz="3200" dirty="0">
                <a:solidFill>
                  <a:srgbClr val="000000"/>
                </a:solidFill>
              </a:rPr>
              <a:t>Vector data – reproducing features of the World captured through any of the following </a:t>
            </a:r>
          </a:p>
          <a:p>
            <a:pPr lvl="1"/>
            <a:r>
              <a:rPr lang="en-GB" sz="2800" dirty="0">
                <a:solidFill>
                  <a:srgbClr val="000000"/>
                </a:solidFill>
              </a:rPr>
              <a:t>Points – simple dots e.g. fast food outlet</a:t>
            </a:r>
          </a:p>
          <a:p>
            <a:pPr lvl="1"/>
            <a:r>
              <a:rPr lang="en-GB" sz="2800" dirty="0">
                <a:solidFill>
                  <a:srgbClr val="000000"/>
                </a:solidFill>
              </a:rPr>
              <a:t>Lines – connecting points e.g. roads</a:t>
            </a:r>
          </a:p>
          <a:p>
            <a:pPr lvl="1"/>
            <a:r>
              <a:rPr lang="en-GB" sz="2800" dirty="0">
                <a:solidFill>
                  <a:srgbClr val="000000"/>
                </a:solidFill>
              </a:rPr>
              <a:t>Polygons – connection of lines bounded by a closed path e.g. city region</a:t>
            </a:r>
          </a:p>
          <a:p>
            <a:r>
              <a:rPr lang="en-GB" sz="3200" dirty="0">
                <a:solidFill>
                  <a:srgbClr val="000000"/>
                </a:solidFill>
              </a:rPr>
              <a:t>Commonly visualised using thematic maps</a:t>
            </a:r>
          </a:p>
        </p:txBody>
      </p:sp>
    </p:spTree>
    <p:extLst>
      <p:ext uri="{BB962C8B-B14F-4D97-AF65-F5344CB8AC3E}">
        <p14:creationId xmlns:p14="http://schemas.microsoft.com/office/powerpoint/2010/main" val="313242112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227D29-81B1-9F46-B29E-5C764D45769C}"/>
              </a:ext>
            </a:extLst>
          </p:cNvPr>
          <p:cNvSpPr>
            <a:spLocks noGrp="1"/>
          </p:cNvSpPr>
          <p:nvPr>
            <p:ph type="title"/>
          </p:nvPr>
        </p:nvSpPr>
        <p:spPr/>
        <p:txBody>
          <a:bodyPr/>
          <a:lstStyle/>
          <a:p>
            <a:r>
              <a:rPr lang="en-US" dirty="0"/>
              <a:t>Types of maps</a:t>
            </a:r>
          </a:p>
        </p:txBody>
      </p:sp>
      <p:sp>
        <p:nvSpPr>
          <p:cNvPr id="4" name="Footer Placeholder 3">
            <a:extLst>
              <a:ext uri="{FF2B5EF4-FFF2-40B4-BE49-F238E27FC236}">
                <a16:creationId xmlns:a16="http://schemas.microsoft.com/office/drawing/2014/main" id="{BE3B9B4A-E4AE-5C41-9992-7398D6758AA3}"/>
              </a:ext>
            </a:extLst>
          </p:cNvPr>
          <p:cNvSpPr>
            <a:spLocks noGrp="1"/>
          </p:cNvSpPr>
          <p:nvPr>
            <p:ph type="ftr" sz="quarter" idx="11"/>
          </p:nvPr>
        </p:nvSpPr>
        <p:spPr/>
        <p:txBody>
          <a:bodyPr/>
          <a:lstStyle/>
          <a:p>
            <a:r>
              <a:rPr lang="en-GB"/>
              <a:t>MSC HEALTH DATA SCIENCE</a:t>
            </a:r>
            <a:endParaRPr lang="en-GB" dirty="0"/>
          </a:p>
        </p:txBody>
      </p:sp>
      <p:sp>
        <p:nvSpPr>
          <p:cNvPr id="5" name="Slide Number Placeholder 4">
            <a:extLst>
              <a:ext uri="{FF2B5EF4-FFF2-40B4-BE49-F238E27FC236}">
                <a16:creationId xmlns:a16="http://schemas.microsoft.com/office/drawing/2014/main" id="{51BC448F-DDD8-0B44-81DF-7D20B88AD6C9}"/>
              </a:ext>
            </a:extLst>
          </p:cNvPr>
          <p:cNvSpPr>
            <a:spLocks noGrp="1"/>
          </p:cNvSpPr>
          <p:nvPr>
            <p:ph type="sldNum" sz="quarter" idx="12"/>
          </p:nvPr>
        </p:nvSpPr>
        <p:spPr/>
        <p:txBody>
          <a:bodyPr/>
          <a:lstStyle/>
          <a:p>
            <a:fld id="{FC59658C-DD7A-4587-BD02-DE6DA26F2584}" type="slidenum">
              <a:rPr lang="en-GB" smtClean="0"/>
              <a:t>16</a:t>
            </a:fld>
            <a:endParaRPr lang="en-GB"/>
          </a:p>
        </p:txBody>
      </p:sp>
      <p:sp>
        <p:nvSpPr>
          <p:cNvPr id="7" name="Content Placeholder 2">
            <a:extLst>
              <a:ext uri="{FF2B5EF4-FFF2-40B4-BE49-F238E27FC236}">
                <a16:creationId xmlns:a16="http://schemas.microsoft.com/office/drawing/2014/main" id="{778B9825-D1CC-5B4D-8381-52B52B9810BC}"/>
              </a:ext>
            </a:extLst>
          </p:cNvPr>
          <p:cNvSpPr txBox="1">
            <a:spLocks/>
          </p:cNvSpPr>
          <p:nvPr/>
        </p:nvSpPr>
        <p:spPr>
          <a:xfrm>
            <a:off x="631373" y="1825625"/>
            <a:ext cx="11070771" cy="435133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Clr>
                <a:srgbClr val="002060"/>
              </a:buClr>
              <a:buFont typeface="Wingdings" panose="05000000000000000000" pitchFamily="2" charset="2"/>
              <a:buChar char="§"/>
              <a:defRPr sz="2800" kern="1200">
                <a:solidFill>
                  <a:schemeClr val="tx1"/>
                </a:solidFill>
                <a:latin typeface="+mn-lt"/>
                <a:ea typeface="+mn-ea"/>
                <a:cs typeface="+mn-cs"/>
              </a:defRPr>
            </a:lvl1pPr>
            <a:lvl2pPr marL="533400" indent="-228600" algn="l" defTabSz="914400" rtl="0" eaLnBrk="1" latinLnBrk="0" hangingPunct="1">
              <a:lnSpc>
                <a:spcPct val="90000"/>
              </a:lnSpc>
              <a:spcBef>
                <a:spcPts val="500"/>
              </a:spcBef>
              <a:buClr>
                <a:srgbClr val="002060"/>
              </a:buClr>
              <a:buFont typeface="Wingdings" panose="05000000000000000000" pitchFamily="2" charset="2"/>
              <a:buChar char="§"/>
              <a:defRPr sz="2400" kern="1200">
                <a:solidFill>
                  <a:schemeClr val="tx1"/>
                </a:solidFill>
                <a:latin typeface="+mn-lt"/>
                <a:ea typeface="+mn-ea"/>
                <a:cs typeface="+mn-cs"/>
              </a:defRPr>
            </a:lvl2pPr>
            <a:lvl3pPr marL="804863" indent="-228600" algn="l" defTabSz="914400" rtl="0" eaLnBrk="1" latinLnBrk="0" hangingPunct="1">
              <a:lnSpc>
                <a:spcPct val="90000"/>
              </a:lnSpc>
              <a:spcBef>
                <a:spcPts val="500"/>
              </a:spcBef>
              <a:buClr>
                <a:srgbClr val="002060"/>
              </a:buClr>
              <a:buFont typeface="Wingdings" panose="05000000000000000000" pitchFamily="2" charset="2"/>
              <a:buChar char="§"/>
              <a:defRPr sz="2000" kern="1200">
                <a:solidFill>
                  <a:schemeClr val="tx1"/>
                </a:solidFill>
                <a:latin typeface="+mn-lt"/>
                <a:ea typeface="+mn-ea"/>
                <a:cs typeface="+mn-cs"/>
              </a:defRPr>
            </a:lvl3pPr>
            <a:lvl4pPr marL="1077913" indent="-228600" algn="l" defTabSz="914400" rtl="0" eaLnBrk="1" latinLnBrk="0" hangingPunct="1">
              <a:lnSpc>
                <a:spcPct val="90000"/>
              </a:lnSpc>
              <a:spcBef>
                <a:spcPts val="500"/>
              </a:spcBef>
              <a:buClr>
                <a:srgbClr val="002060"/>
              </a:buClr>
              <a:buFont typeface="Wingdings" panose="05000000000000000000" pitchFamily="2" charset="2"/>
              <a:buChar char="§"/>
              <a:defRPr sz="1800" kern="1200">
                <a:solidFill>
                  <a:schemeClr val="tx1"/>
                </a:solidFill>
                <a:latin typeface="+mn-lt"/>
                <a:ea typeface="+mn-ea"/>
                <a:cs typeface="+mn-cs"/>
              </a:defRPr>
            </a:lvl4pPr>
            <a:lvl5pPr marL="1349375" indent="-228600" algn="l" defTabSz="914400" rtl="0" eaLnBrk="1" latinLnBrk="0" hangingPunct="1">
              <a:lnSpc>
                <a:spcPct val="90000"/>
              </a:lnSpc>
              <a:spcBef>
                <a:spcPts val="500"/>
              </a:spcBef>
              <a:buClr>
                <a:srgbClr val="002060"/>
              </a:buClr>
              <a:buFont typeface="Wingdings" panose="05000000000000000000" pitchFamily="2" charset="2"/>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GB" sz="3200" dirty="0">
                <a:solidFill>
                  <a:srgbClr val="000000"/>
                </a:solidFill>
              </a:rPr>
              <a:t>Thematic maps</a:t>
            </a:r>
          </a:p>
          <a:p>
            <a:pPr lvl="1"/>
            <a:r>
              <a:rPr lang="en-GB" sz="2800" dirty="0">
                <a:solidFill>
                  <a:srgbClr val="000000"/>
                </a:solidFill>
              </a:rPr>
              <a:t>Choropleth maps</a:t>
            </a:r>
          </a:p>
          <a:p>
            <a:pPr lvl="1"/>
            <a:r>
              <a:rPr lang="en-GB" sz="2800" dirty="0">
                <a:solidFill>
                  <a:srgbClr val="000000"/>
                </a:solidFill>
              </a:rPr>
              <a:t>Dot distribution or density maps</a:t>
            </a:r>
          </a:p>
          <a:p>
            <a:pPr lvl="1"/>
            <a:r>
              <a:rPr lang="en-GB" sz="2800" dirty="0">
                <a:solidFill>
                  <a:srgbClr val="000000"/>
                </a:solidFill>
              </a:rPr>
              <a:t>Graduated symbol</a:t>
            </a:r>
          </a:p>
          <a:p>
            <a:pPr lvl="1"/>
            <a:r>
              <a:rPr lang="en-GB" sz="2800" dirty="0">
                <a:solidFill>
                  <a:srgbClr val="000000"/>
                </a:solidFill>
              </a:rPr>
              <a:t>Cartograms</a:t>
            </a:r>
          </a:p>
        </p:txBody>
      </p:sp>
      <p:pic>
        <p:nvPicPr>
          <p:cNvPr id="3" name="Picture 2">
            <a:extLst>
              <a:ext uri="{FF2B5EF4-FFF2-40B4-BE49-F238E27FC236}">
                <a16:creationId xmlns:a16="http://schemas.microsoft.com/office/drawing/2014/main" id="{827A4CFA-A949-624C-A428-E6734FD4DE6B}"/>
              </a:ext>
            </a:extLst>
          </p:cNvPr>
          <p:cNvPicPr>
            <a:picLocks noChangeAspect="1"/>
          </p:cNvPicPr>
          <p:nvPr/>
        </p:nvPicPr>
        <p:blipFill>
          <a:blip r:embed="rId3"/>
          <a:stretch>
            <a:fillRect/>
          </a:stretch>
        </p:blipFill>
        <p:spPr>
          <a:xfrm>
            <a:off x="4614183" y="139342"/>
            <a:ext cx="3744311" cy="2496207"/>
          </a:xfrm>
          <a:prstGeom prst="rect">
            <a:avLst/>
          </a:prstGeom>
        </p:spPr>
      </p:pic>
      <p:pic>
        <p:nvPicPr>
          <p:cNvPr id="8" name="Picture 2" descr="http://www.utmb.edu/CEHD/Images/JohnMaps/WIC%20Stores%20and%20Food.jpg">
            <a:extLst>
              <a:ext uri="{FF2B5EF4-FFF2-40B4-BE49-F238E27FC236}">
                <a16:creationId xmlns:a16="http://schemas.microsoft.com/office/drawing/2014/main" id="{F3EC6566-D91E-5A44-B054-8F12C4834994}"/>
              </a:ext>
            </a:extLst>
          </p:cNvPr>
          <p:cNvPicPr>
            <a:picLocks noChangeAspect="1" noChangeArrowheads="1"/>
          </p:cNvPicPr>
          <p:nvPr/>
        </p:nvPicPr>
        <p:blipFill>
          <a:blip r:embed="rId4">
            <a:extLst>
              <a:ext uri="{28A0092B-C50C-407E-A947-70E740481C1C}">
                <a14:useLocalDpi xmlns:a14="http://schemas.microsoft.com/office/drawing/2010/main"/>
              </a:ext>
            </a:extLst>
          </a:blip>
          <a:srcRect/>
          <a:stretch>
            <a:fillRect/>
          </a:stretch>
        </p:blipFill>
        <p:spPr bwMode="auto">
          <a:xfrm>
            <a:off x="8239884" y="863711"/>
            <a:ext cx="3796334" cy="284584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9" name="Picture 2" descr="https://c2.staticflickr.com/8/7168/6523082565_71ef35ec2e.jpg">
            <a:extLst>
              <a:ext uri="{FF2B5EF4-FFF2-40B4-BE49-F238E27FC236}">
                <a16:creationId xmlns:a16="http://schemas.microsoft.com/office/drawing/2014/main" id="{561C8349-A6D1-1845-A9C3-F5D03962A2FD}"/>
              </a:ext>
            </a:extLst>
          </p:cNvPr>
          <p:cNvPicPr>
            <a:picLocks noChangeAspect="1" noChangeArrowheads="1"/>
          </p:cNvPicPr>
          <p:nvPr/>
        </p:nvPicPr>
        <p:blipFill>
          <a:blip r:embed="rId5">
            <a:extLst>
              <a:ext uri="{28A0092B-C50C-407E-A947-70E740481C1C}">
                <a14:useLocalDpi xmlns:a14="http://schemas.microsoft.com/office/drawing/2010/main"/>
              </a:ext>
            </a:extLst>
          </a:blip>
          <a:srcRect/>
          <a:stretch>
            <a:fillRect/>
          </a:stretch>
        </p:blipFill>
        <p:spPr bwMode="auto">
          <a:xfrm>
            <a:off x="5522114" y="3302001"/>
            <a:ext cx="2724836" cy="330615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0" name="Picture 2" descr="http://www.worldmapper.org/images/smallpng/2.png">
            <a:extLst>
              <a:ext uri="{FF2B5EF4-FFF2-40B4-BE49-F238E27FC236}">
                <a16:creationId xmlns:a16="http://schemas.microsoft.com/office/drawing/2014/main" id="{6DDAD6D2-C93E-2B4A-BA7D-E6C45A542959}"/>
              </a:ext>
            </a:extLst>
          </p:cNvPr>
          <p:cNvPicPr>
            <a:picLocks noChangeAspect="1" noChangeArrowheads="1"/>
          </p:cNvPicPr>
          <p:nvPr/>
        </p:nvPicPr>
        <p:blipFill>
          <a:blip r:embed="rId6">
            <a:extLst>
              <a:ext uri="{28A0092B-C50C-407E-A947-70E740481C1C}">
                <a14:useLocalDpi xmlns:a14="http://schemas.microsoft.com/office/drawing/2010/main"/>
              </a:ext>
            </a:extLst>
          </a:blip>
          <a:srcRect/>
          <a:stretch>
            <a:fillRect/>
          </a:stretch>
        </p:blipFill>
        <p:spPr bwMode="auto">
          <a:xfrm>
            <a:off x="8172592" y="3943448"/>
            <a:ext cx="3945050" cy="194170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8436645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8"/>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9"/>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227D29-81B1-9F46-B29E-5C764D45769C}"/>
              </a:ext>
            </a:extLst>
          </p:cNvPr>
          <p:cNvSpPr>
            <a:spLocks noGrp="1"/>
          </p:cNvSpPr>
          <p:nvPr>
            <p:ph type="title"/>
          </p:nvPr>
        </p:nvSpPr>
        <p:spPr/>
        <p:txBody>
          <a:bodyPr/>
          <a:lstStyle/>
          <a:p>
            <a:r>
              <a:rPr lang="en-US" dirty="0"/>
              <a:t>Types of maps</a:t>
            </a:r>
          </a:p>
        </p:txBody>
      </p:sp>
      <p:sp>
        <p:nvSpPr>
          <p:cNvPr id="4" name="Footer Placeholder 3">
            <a:extLst>
              <a:ext uri="{FF2B5EF4-FFF2-40B4-BE49-F238E27FC236}">
                <a16:creationId xmlns:a16="http://schemas.microsoft.com/office/drawing/2014/main" id="{BE3B9B4A-E4AE-5C41-9992-7398D6758AA3}"/>
              </a:ext>
            </a:extLst>
          </p:cNvPr>
          <p:cNvSpPr>
            <a:spLocks noGrp="1"/>
          </p:cNvSpPr>
          <p:nvPr>
            <p:ph type="ftr" sz="quarter" idx="11"/>
          </p:nvPr>
        </p:nvSpPr>
        <p:spPr/>
        <p:txBody>
          <a:bodyPr/>
          <a:lstStyle/>
          <a:p>
            <a:r>
              <a:rPr lang="en-GB"/>
              <a:t>MSC HEALTH DATA SCIENCE</a:t>
            </a:r>
            <a:endParaRPr lang="en-GB" dirty="0"/>
          </a:p>
        </p:txBody>
      </p:sp>
      <p:sp>
        <p:nvSpPr>
          <p:cNvPr id="5" name="Slide Number Placeholder 4">
            <a:extLst>
              <a:ext uri="{FF2B5EF4-FFF2-40B4-BE49-F238E27FC236}">
                <a16:creationId xmlns:a16="http://schemas.microsoft.com/office/drawing/2014/main" id="{51BC448F-DDD8-0B44-81DF-7D20B88AD6C9}"/>
              </a:ext>
            </a:extLst>
          </p:cNvPr>
          <p:cNvSpPr>
            <a:spLocks noGrp="1"/>
          </p:cNvSpPr>
          <p:nvPr>
            <p:ph type="sldNum" sz="quarter" idx="12"/>
          </p:nvPr>
        </p:nvSpPr>
        <p:spPr/>
        <p:txBody>
          <a:bodyPr/>
          <a:lstStyle/>
          <a:p>
            <a:fld id="{FC59658C-DD7A-4587-BD02-DE6DA26F2584}" type="slidenum">
              <a:rPr lang="en-GB" smtClean="0"/>
              <a:t>17</a:t>
            </a:fld>
            <a:endParaRPr lang="en-GB"/>
          </a:p>
        </p:txBody>
      </p:sp>
      <p:sp>
        <p:nvSpPr>
          <p:cNvPr id="7" name="Content Placeholder 2">
            <a:extLst>
              <a:ext uri="{FF2B5EF4-FFF2-40B4-BE49-F238E27FC236}">
                <a16:creationId xmlns:a16="http://schemas.microsoft.com/office/drawing/2014/main" id="{778B9825-D1CC-5B4D-8381-52B52B9810BC}"/>
              </a:ext>
            </a:extLst>
          </p:cNvPr>
          <p:cNvSpPr txBox="1">
            <a:spLocks/>
          </p:cNvSpPr>
          <p:nvPr/>
        </p:nvSpPr>
        <p:spPr>
          <a:xfrm>
            <a:off x="631373" y="1825625"/>
            <a:ext cx="3756217" cy="435133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Clr>
                <a:srgbClr val="002060"/>
              </a:buClr>
              <a:buFont typeface="Wingdings" panose="05000000000000000000" pitchFamily="2" charset="2"/>
              <a:buChar char="§"/>
              <a:defRPr sz="2800" kern="1200">
                <a:solidFill>
                  <a:schemeClr val="tx1"/>
                </a:solidFill>
                <a:latin typeface="+mn-lt"/>
                <a:ea typeface="+mn-ea"/>
                <a:cs typeface="+mn-cs"/>
              </a:defRPr>
            </a:lvl1pPr>
            <a:lvl2pPr marL="533400" indent="-228600" algn="l" defTabSz="914400" rtl="0" eaLnBrk="1" latinLnBrk="0" hangingPunct="1">
              <a:lnSpc>
                <a:spcPct val="90000"/>
              </a:lnSpc>
              <a:spcBef>
                <a:spcPts val="500"/>
              </a:spcBef>
              <a:buClr>
                <a:srgbClr val="002060"/>
              </a:buClr>
              <a:buFont typeface="Wingdings" panose="05000000000000000000" pitchFamily="2" charset="2"/>
              <a:buChar char="§"/>
              <a:defRPr sz="2400" kern="1200">
                <a:solidFill>
                  <a:schemeClr val="tx1"/>
                </a:solidFill>
                <a:latin typeface="+mn-lt"/>
                <a:ea typeface="+mn-ea"/>
                <a:cs typeface="+mn-cs"/>
              </a:defRPr>
            </a:lvl2pPr>
            <a:lvl3pPr marL="804863" indent="-228600" algn="l" defTabSz="914400" rtl="0" eaLnBrk="1" latinLnBrk="0" hangingPunct="1">
              <a:lnSpc>
                <a:spcPct val="90000"/>
              </a:lnSpc>
              <a:spcBef>
                <a:spcPts val="500"/>
              </a:spcBef>
              <a:buClr>
                <a:srgbClr val="002060"/>
              </a:buClr>
              <a:buFont typeface="Wingdings" panose="05000000000000000000" pitchFamily="2" charset="2"/>
              <a:buChar char="§"/>
              <a:defRPr sz="2000" kern="1200">
                <a:solidFill>
                  <a:schemeClr val="tx1"/>
                </a:solidFill>
                <a:latin typeface="+mn-lt"/>
                <a:ea typeface="+mn-ea"/>
                <a:cs typeface="+mn-cs"/>
              </a:defRPr>
            </a:lvl3pPr>
            <a:lvl4pPr marL="1077913" indent="-228600" algn="l" defTabSz="914400" rtl="0" eaLnBrk="1" latinLnBrk="0" hangingPunct="1">
              <a:lnSpc>
                <a:spcPct val="90000"/>
              </a:lnSpc>
              <a:spcBef>
                <a:spcPts val="500"/>
              </a:spcBef>
              <a:buClr>
                <a:srgbClr val="002060"/>
              </a:buClr>
              <a:buFont typeface="Wingdings" panose="05000000000000000000" pitchFamily="2" charset="2"/>
              <a:buChar char="§"/>
              <a:defRPr sz="1800" kern="1200">
                <a:solidFill>
                  <a:schemeClr val="tx1"/>
                </a:solidFill>
                <a:latin typeface="+mn-lt"/>
                <a:ea typeface="+mn-ea"/>
                <a:cs typeface="+mn-cs"/>
              </a:defRPr>
            </a:lvl4pPr>
            <a:lvl5pPr marL="1349375" indent="-228600" algn="l" defTabSz="914400" rtl="0" eaLnBrk="1" latinLnBrk="0" hangingPunct="1">
              <a:lnSpc>
                <a:spcPct val="90000"/>
              </a:lnSpc>
              <a:spcBef>
                <a:spcPts val="500"/>
              </a:spcBef>
              <a:buClr>
                <a:srgbClr val="002060"/>
              </a:buClr>
              <a:buFont typeface="Wingdings" panose="05000000000000000000" pitchFamily="2" charset="2"/>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GB" sz="3200" dirty="0">
                <a:solidFill>
                  <a:srgbClr val="000000"/>
                </a:solidFill>
              </a:rPr>
              <a:t>Thematic maps</a:t>
            </a:r>
          </a:p>
          <a:p>
            <a:pPr lvl="1"/>
            <a:r>
              <a:rPr lang="en-GB" sz="2800" dirty="0">
                <a:solidFill>
                  <a:srgbClr val="000000"/>
                </a:solidFill>
              </a:rPr>
              <a:t>Flow maps for representing movement data or data for connected points</a:t>
            </a:r>
          </a:p>
        </p:txBody>
      </p:sp>
      <p:pic>
        <p:nvPicPr>
          <p:cNvPr id="11" name="Picture 2" descr="Image result for flow map strava">
            <a:extLst>
              <a:ext uri="{FF2B5EF4-FFF2-40B4-BE49-F238E27FC236}">
                <a16:creationId xmlns:a16="http://schemas.microsoft.com/office/drawing/2014/main" id="{6D63A2D3-B172-1F4B-BCAF-642F0543630F}"/>
              </a:ext>
            </a:extLst>
          </p:cNvPr>
          <p:cNvPicPr>
            <a:picLocks noChangeAspect="1" noChangeArrowheads="1"/>
          </p:cNvPicPr>
          <p:nvPr/>
        </p:nvPicPr>
        <p:blipFill>
          <a:blip r:embed="rId3" cstate="print">
            <a:extLst>
              <a:ext uri="{28A0092B-C50C-407E-A947-70E740481C1C}">
                <a14:useLocalDpi xmlns:a14="http://schemas.microsoft.com/office/drawing/2010/main"/>
              </a:ext>
            </a:extLst>
          </a:blip>
          <a:srcRect/>
          <a:stretch>
            <a:fillRect/>
          </a:stretch>
        </p:blipFill>
        <p:spPr bwMode="auto">
          <a:xfrm>
            <a:off x="4669050" y="1169166"/>
            <a:ext cx="6751634" cy="480810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50172142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227D29-81B1-9F46-B29E-5C764D45769C}"/>
              </a:ext>
            </a:extLst>
          </p:cNvPr>
          <p:cNvSpPr>
            <a:spLocks noGrp="1"/>
          </p:cNvSpPr>
          <p:nvPr>
            <p:ph type="title"/>
          </p:nvPr>
        </p:nvSpPr>
        <p:spPr/>
        <p:txBody>
          <a:bodyPr/>
          <a:lstStyle/>
          <a:p>
            <a:r>
              <a:rPr lang="en-US" dirty="0"/>
              <a:t>Types of maps</a:t>
            </a:r>
          </a:p>
        </p:txBody>
      </p:sp>
      <p:sp>
        <p:nvSpPr>
          <p:cNvPr id="4" name="Footer Placeholder 3">
            <a:extLst>
              <a:ext uri="{FF2B5EF4-FFF2-40B4-BE49-F238E27FC236}">
                <a16:creationId xmlns:a16="http://schemas.microsoft.com/office/drawing/2014/main" id="{BE3B9B4A-E4AE-5C41-9992-7398D6758AA3}"/>
              </a:ext>
            </a:extLst>
          </p:cNvPr>
          <p:cNvSpPr>
            <a:spLocks noGrp="1"/>
          </p:cNvSpPr>
          <p:nvPr>
            <p:ph type="ftr" sz="quarter" idx="11"/>
          </p:nvPr>
        </p:nvSpPr>
        <p:spPr/>
        <p:txBody>
          <a:bodyPr/>
          <a:lstStyle/>
          <a:p>
            <a:r>
              <a:rPr lang="en-GB"/>
              <a:t>MSC HEALTH DATA SCIENCE</a:t>
            </a:r>
            <a:endParaRPr lang="en-GB" dirty="0"/>
          </a:p>
        </p:txBody>
      </p:sp>
      <p:sp>
        <p:nvSpPr>
          <p:cNvPr id="5" name="Slide Number Placeholder 4">
            <a:extLst>
              <a:ext uri="{FF2B5EF4-FFF2-40B4-BE49-F238E27FC236}">
                <a16:creationId xmlns:a16="http://schemas.microsoft.com/office/drawing/2014/main" id="{51BC448F-DDD8-0B44-81DF-7D20B88AD6C9}"/>
              </a:ext>
            </a:extLst>
          </p:cNvPr>
          <p:cNvSpPr>
            <a:spLocks noGrp="1"/>
          </p:cNvSpPr>
          <p:nvPr>
            <p:ph type="sldNum" sz="quarter" idx="12"/>
          </p:nvPr>
        </p:nvSpPr>
        <p:spPr/>
        <p:txBody>
          <a:bodyPr/>
          <a:lstStyle/>
          <a:p>
            <a:fld id="{FC59658C-DD7A-4587-BD02-DE6DA26F2584}" type="slidenum">
              <a:rPr lang="en-GB" smtClean="0"/>
              <a:t>18</a:t>
            </a:fld>
            <a:endParaRPr lang="en-GB"/>
          </a:p>
        </p:txBody>
      </p:sp>
      <p:sp>
        <p:nvSpPr>
          <p:cNvPr id="7" name="Content Placeholder 2">
            <a:extLst>
              <a:ext uri="{FF2B5EF4-FFF2-40B4-BE49-F238E27FC236}">
                <a16:creationId xmlns:a16="http://schemas.microsoft.com/office/drawing/2014/main" id="{778B9825-D1CC-5B4D-8381-52B52B9810BC}"/>
              </a:ext>
            </a:extLst>
          </p:cNvPr>
          <p:cNvSpPr txBox="1">
            <a:spLocks/>
          </p:cNvSpPr>
          <p:nvPr/>
        </p:nvSpPr>
        <p:spPr>
          <a:xfrm>
            <a:off x="631373" y="1825625"/>
            <a:ext cx="11070771" cy="435133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Clr>
                <a:srgbClr val="002060"/>
              </a:buClr>
              <a:buFont typeface="Wingdings" panose="05000000000000000000" pitchFamily="2" charset="2"/>
              <a:buChar char="§"/>
              <a:defRPr sz="2800" kern="1200">
                <a:solidFill>
                  <a:schemeClr val="tx1"/>
                </a:solidFill>
                <a:latin typeface="+mn-lt"/>
                <a:ea typeface="+mn-ea"/>
                <a:cs typeface="+mn-cs"/>
              </a:defRPr>
            </a:lvl1pPr>
            <a:lvl2pPr marL="533400" indent="-228600" algn="l" defTabSz="914400" rtl="0" eaLnBrk="1" latinLnBrk="0" hangingPunct="1">
              <a:lnSpc>
                <a:spcPct val="90000"/>
              </a:lnSpc>
              <a:spcBef>
                <a:spcPts val="500"/>
              </a:spcBef>
              <a:buClr>
                <a:srgbClr val="002060"/>
              </a:buClr>
              <a:buFont typeface="Wingdings" panose="05000000000000000000" pitchFamily="2" charset="2"/>
              <a:buChar char="§"/>
              <a:defRPr sz="2400" kern="1200">
                <a:solidFill>
                  <a:schemeClr val="tx1"/>
                </a:solidFill>
                <a:latin typeface="+mn-lt"/>
                <a:ea typeface="+mn-ea"/>
                <a:cs typeface="+mn-cs"/>
              </a:defRPr>
            </a:lvl2pPr>
            <a:lvl3pPr marL="804863" indent="-228600" algn="l" defTabSz="914400" rtl="0" eaLnBrk="1" latinLnBrk="0" hangingPunct="1">
              <a:lnSpc>
                <a:spcPct val="90000"/>
              </a:lnSpc>
              <a:spcBef>
                <a:spcPts val="500"/>
              </a:spcBef>
              <a:buClr>
                <a:srgbClr val="002060"/>
              </a:buClr>
              <a:buFont typeface="Wingdings" panose="05000000000000000000" pitchFamily="2" charset="2"/>
              <a:buChar char="§"/>
              <a:defRPr sz="2000" kern="1200">
                <a:solidFill>
                  <a:schemeClr val="tx1"/>
                </a:solidFill>
                <a:latin typeface="+mn-lt"/>
                <a:ea typeface="+mn-ea"/>
                <a:cs typeface="+mn-cs"/>
              </a:defRPr>
            </a:lvl3pPr>
            <a:lvl4pPr marL="1077913" indent="-228600" algn="l" defTabSz="914400" rtl="0" eaLnBrk="1" latinLnBrk="0" hangingPunct="1">
              <a:lnSpc>
                <a:spcPct val="90000"/>
              </a:lnSpc>
              <a:spcBef>
                <a:spcPts val="500"/>
              </a:spcBef>
              <a:buClr>
                <a:srgbClr val="002060"/>
              </a:buClr>
              <a:buFont typeface="Wingdings" panose="05000000000000000000" pitchFamily="2" charset="2"/>
              <a:buChar char="§"/>
              <a:defRPr sz="1800" kern="1200">
                <a:solidFill>
                  <a:schemeClr val="tx1"/>
                </a:solidFill>
                <a:latin typeface="+mn-lt"/>
                <a:ea typeface="+mn-ea"/>
                <a:cs typeface="+mn-cs"/>
              </a:defRPr>
            </a:lvl4pPr>
            <a:lvl5pPr marL="1349375" indent="-228600" algn="l" defTabSz="914400" rtl="0" eaLnBrk="1" latinLnBrk="0" hangingPunct="1">
              <a:lnSpc>
                <a:spcPct val="90000"/>
              </a:lnSpc>
              <a:spcBef>
                <a:spcPts val="500"/>
              </a:spcBef>
              <a:buClr>
                <a:srgbClr val="002060"/>
              </a:buClr>
              <a:buFont typeface="Wingdings" panose="05000000000000000000" pitchFamily="2" charset="2"/>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GB" sz="3200" dirty="0">
                <a:solidFill>
                  <a:srgbClr val="000000"/>
                </a:solidFill>
              </a:rPr>
              <a:t>Raster data – pixel-based images representing continuous surfaces</a:t>
            </a:r>
          </a:p>
          <a:p>
            <a:pPr lvl="1"/>
            <a:r>
              <a:rPr lang="en-GB" sz="2800" dirty="0">
                <a:solidFill>
                  <a:srgbClr val="000000"/>
                </a:solidFill>
              </a:rPr>
              <a:t>Remote sensing/satellites (e.g., green space)</a:t>
            </a:r>
          </a:p>
          <a:p>
            <a:pPr lvl="1"/>
            <a:r>
              <a:rPr lang="en-GB" sz="2800" dirty="0">
                <a:solidFill>
                  <a:srgbClr val="000000"/>
                </a:solidFill>
              </a:rPr>
              <a:t>Modelled surfaces (e.g., air quality)</a:t>
            </a:r>
          </a:p>
          <a:p>
            <a:pPr lvl="1"/>
            <a:r>
              <a:rPr lang="en-GB" sz="2800" dirty="0">
                <a:solidFill>
                  <a:srgbClr val="000000"/>
                </a:solidFill>
              </a:rPr>
              <a:t>Digital photographs (e.g., john snow map)</a:t>
            </a:r>
          </a:p>
          <a:p>
            <a:r>
              <a:rPr lang="en-GB" sz="3200" dirty="0">
                <a:solidFill>
                  <a:srgbClr val="000000"/>
                </a:solidFill>
              </a:rPr>
              <a:t>Less common in public health</a:t>
            </a:r>
          </a:p>
        </p:txBody>
      </p:sp>
      <p:pic>
        <p:nvPicPr>
          <p:cNvPr id="6" name="Picture 2" descr="Image result for raster data gis satellite">
            <a:extLst>
              <a:ext uri="{FF2B5EF4-FFF2-40B4-BE49-F238E27FC236}">
                <a16:creationId xmlns:a16="http://schemas.microsoft.com/office/drawing/2014/main" id="{CA167948-BE68-2F4E-98AF-A844D7AFF585}"/>
              </a:ext>
            </a:extLst>
          </p:cNvPr>
          <p:cNvPicPr>
            <a:picLocks noChangeAspect="1" noChangeArrowheads="1"/>
          </p:cNvPicPr>
          <p:nvPr/>
        </p:nvPicPr>
        <p:blipFill>
          <a:blip r:embed="rId3">
            <a:extLst>
              <a:ext uri="{28A0092B-C50C-407E-A947-70E740481C1C}">
                <a14:useLocalDpi xmlns:a14="http://schemas.microsoft.com/office/drawing/2010/main"/>
              </a:ext>
            </a:extLst>
          </a:blip>
          <a:srcRect/>
          <a:stretch>
            <a:fillRect/>
          </a:stretch>
        </p:blipFill>
        <p:spPr bwMode="auto">
          <a:xfrm>
            <a:off x="8062190" y="2454297"/>
            <a:ext cx="3545020" cy="382006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40367201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227D29-81B1-9F46-B29E-5C764D45769C}"/>
              </a:ext>
            </a:extLst>
          </p:cNvPr>
          <p:cNvSpPr>
            <a:spLocks noGrp="1"/>
          </p:cNvSpPr>
          <p:nvPr>
            <p:ph type="title"/>
          </p:nvPr>
        </p:nvSpPr>
        <p:spPr/>
        <p:txBody>
          <a:bodyPr/>
          <a:lstStyle/>
          <a:p>
            <a:r>
              <a:rPr lang="en-US" dirty="0"/>
              <a:t>Types of maps</a:t>
            </a:r>
          </a:p>
        </p:txBody>
      </p:sp>
      <p:sp>
        <p:nvSpPr>
          <p:cNvPr id="4" name="Footer Placeholder 3">
            <a:extLst>
              <a:ext uri="{FF2B5EF4-FFF2-40B4-BE49-F238E27FC236}">
                <a16:creationId xmlns:a16="http://schemas.microsoft.com/office/drawing/2014/main" id="{BE3B9B4A-E4AE-5C41-9992-7398D6758AA3}"/>
              </a:ext>
            </a:extLst>
          </p:cNvPr>
          <p:cNvSpPr>
            <a:spLocks noGrp="1"/>
          </p:cNvSpPr>
          <p:nvPr>
            <p:ph type="ftr" sz="quarter" idx="11"/>
          </p:nvPr>
        </p:nvSpPr>
        <p:spPr/>
        <p:txBody>
          <a:bodyPr/>
          <a:lstStyle/>
          <a:p>
            <a:r>
              <a:rPr lang="en-GB"/>
              <a:t>MSC HEALTH DATA SCIENCE</a:t>
            </a:r>
            <a:endParaRPr lang="en-GB" dirty="0"/>
          </a:p>
        </p:txBody>
      </p:sp>
      <p:sp>
        <p:nvSpPr>
          <p:cNvPr id="5" name="Slide Number Placeholder 4">
            <a:extLst>
              <a:ext uri="{FF2B5EF4-FFF2-40B4-BE49-F238E27FC236}">
                <a16:creationId xmlns:a16="http://schemas.microsoft.com/office/drawing/2014/main" id="{51BC448F-DDD8-0B44-81DF-7D20B88AD6C9}"/>
              </a:ext>
            </a:extLst>
          </p:cNvPr>
          <p:cNvSpPr>
            <a:spLocks noGrp="1"/>
          </p:cNvSpPr>
          <p:nvPr>
            <p:ph type="sldNum" sz="quarter" idx="12"/>
          </p:nvPr>
        </p:nvSpPr>
        <p:spPr/>
        <p:txBody>
          <a:bodyPr/>
          <a:lstStyle/>
          <a:p>
            <a:fld id="{FC59658C-DD7A-4587-BD02-DE6DA26F2584}" type="slidenum">
              <a:rPr lang="en-GB" smtClean="0"/>
              <a:t>19</a:t>
            </a:fld>
            <a:endParaRPr lang="en-GB"/>
          </a:p>
        </p:txBody>
      </p:sp>
      <p:sp>
        <p:nvSpPr>
          <p:cNvPr id="7" name="Content Placeholder 2">
            <a:extLst>
              <a:ext uri="{FF2B5EF4-FFF2-40B4-BE49-F238E27FC236}">
                <a16:creationId xmlns:a16="http://schemas.microsoft.com/office/drawing/2014/main" id="{778B9825-D1CC-5B4D-8381-52B52B9810BC}"/>
              </a:ext>
            </a:extLst>
          </p:cNvPr>
          <p:cNvSpPr txBox="1">
            <a:spLocks/>
          </p:cNvSpPr>
          <p:nvPr/>
        </p:nvSpPr>
        <p:spPr>
          <a:xfrm>
            <a:off x="2675191" y="5704821"/>
            <a:ext cx="7465722" cy="666941"/>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Clr>
                <a:srgbClr val="002060"/>
              </a:buClr>
              <a:buFont typeface="Wingdings" panose="05000000000000000000" pitchFamily="2" charset="2"/>
              <a:buChar char="§"/>
              <a:defRPr sz="2800" kern="1200">
                <a:solidFill>
                  <a:schemeClr val="tx1"/>
                </a:solidFill>
                <a:latin typeface="+mn-lt"/>
                <a:ea typeface="+mn-ea"/>
                <a:cs typeface="+mn-cs"/>
              </a:defRPr>
            </a:lvl1pPr>
            <a:lvl2pPr marL="533400" indent="-228600" algn="l" defTabSz="914400" rtl="0" eaLnBrk="1" latinLnBrk="0" hangingPunct="1">
              <a:lnSpc>
                <a:spcPct val="90000"/>
              </a:lnSpc>
              <a:spcBef>
                <a:spcPts val="500"/>
              </a:spcBef>
              <a:buClr>
                <a:srgbClr val="002060"/>
              </a:buClr>
              <a:buFont typeface="Wingdings" panose="05000000000000000000" pitchFamily="2" charset="2"/>
              <a:buChar char="§"/>
              <a:defRPr sz="2400" kern="1200">
                <a:solidFill>
                  <a:schemeClr val="tx1"/>
                </a:solidFill>
                <a:latin typeface="+mn-lt"/>
                <a:ea typeface="+mn-ea"/>
                <a:cs typeface="+mn-cs"/>
              </a:defRPr>
            </a:lvl2pPr>
            <a:lvl3pPr marL="804863" indent="-228600" algn="l" defTabSz="914400" rtl="0" eaLnBrk="1" latinLnBrk="0" hangingPunct="1">
              <a:lnSpc>
                <a:spcPct val="90000"/>
              </a:lnSpc>
              <a:spcBef>
                <a:spcPts val="500"/>
              </a:spcBef>
              <a:buClr>
                <a:srgbClr val="002060"/>
              </a:buClr>
              <a:buFont typeface="Wingdings" panose="05000000000000000000" pitchFamily="2" charset="2"/>
              <a:buChar char="§"/>
              <a:defRPr sz="2000" kern="1200">
                <a:solidFill>
                  <a:schemeClr val="tx1"/>
                </a:solidFill>
                <a:latin typeface="+mn-lt"/>
                <a:ea typeface="+mn-ea"/>
                <a:cs typeface="+mn-cs"/>
              </a:defRPr>
            </a:lvl3pPr>
            <a:lvl4pPr marL="1077913" indent="-228600" algn="l" defTabSz="914400" rtl="0" eaLnBrk="1" latinLnBrk="0" hangingPunct="1">
              <a:lnSpc>
                <a:spcPct val="90000"/>
              </a:lnSpc>
              <a:spcBef>
                <a:spcPts val="500"/>
              </a:spcBef>
              <a:buClr>
                <a:srgbClr val="002060"/>
              </a:buClr>
              <a:buFont typeface="Wingdings" panose="05000000000000000000" pitchFamily="2" charset="2"/>
              <a:buChar char="§"/>
              <a:defRPr sz="1800" kern="1200">
                <a:solidFill>
                  <a:schemeClr val="tx1"/>
                </a:solidFill>
                <a:latin typeface="+mn-lt"/>
                <a:ea typeface="+mn-ea"/>
                <a:cs typeface="+mn-cs"/>
              </a:defRPr>
            </a:lvl4pPr>
            <a:lvl5pPr marL="1349375" indent="-228600" algn="l" defTabSz="914400" rtl="0" eaLnBrk="1" latinLnBrk="0" hangingPunct="1">
              <a:lnSpc>
                <a:spcPct val="90000"/>
              </a:lnSpc>
              <a:spcBef>
                <a:spcPts val="500"/>
              </a:spcBef>
              <a:buClr>
                <a:srgbClr val="002060"/>
              </a:buClr>
              <a:buFont typeface="Wingdings" panose="05000000000000000000" pitchFamily="2" charset="2"/>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GB" sz="3200" dirty="0">
                <a:solidFill>
                  <a:srgbClr val="000000"/>
                </a:solidFill>
              </a:rPr>
              <a:t>Maps can be static, dynamic or </a:t>
            </a:r>
            <a:r>
              <a:rPr lang="en-GB" sz="3200" dirty="0">
                <a:solidFill>
                  <a:schemeClr val="accent1">
                    <a:lumMod val="50000"/>
                  </a:schemeClr>
                </a:solidFill>
                <a:hlinkClick r:id="rId3"/>
              </a:rPr>
              <a:t>interactive</a:t>
            </a:r>
            <a:r>
              <a:rPr lang="en-GB" sz="3200" dirty="0">
                <a:solidFill>
                  <a:srgbClr val="000000"/>
                </a:solidFill>
              </a:rPr>
              <a:t>…</a:t>
            </a:r>
          </a:p>
          <a:p>
            <a:endParaRPr lang="en-GB" sz="3200" dirty="0">
              <a:solidFill>
                <a:srgbClr val="000000"/>
              </a:solidFill>
            </a:endParaRPr>
          </a:p>
        </p:txBody>
      </p:sp>
      <p:pic>
        <p:nvPicPr>
          <p:cNvPr id="8" name="Picture 7">
            <a:extLst>
              <a:ext uri="{FF2B5EF4-FFF2-40B4-BE49-F238E27FC236}">
                <a16:creationId xmlns:a16="http://schemas.microsoft.com/office/drawing/2014/main" id="{ACC196D0-369F-6A43-A992-EC6256DE7ADC}"/>
              </a:ext>
            </a:extLst>
          </p:cNvPr>
          <p:cNvPicPr>
            <a:picLocks noChangeAspect="1"/>
          </p:cNvPicPr>
          <p:nvPr/>
        </p:nvPicPr>
        <p:blipFill rotWithShape="1">
          <a:blip r:embed="rId4">
            <a:extLst>
              <a:ext uri="{28A0092B-C50C-407E-A947-70E740481C1C}">
                <a14:useLocalDpi xmlns:a14="http://schemas.microsoft.com/office/drawing/2010/main"/>
              </a:ext>
            </a:extLst>
          </a:blip>
          <a:srcRect/>
          <a:stretch/>
        </p:blipFill>
        <p:spPr>
          <a:xfrm>
            <a:off x="594189" y="1960843"/>
            <a:ext cx="11627726" cy="3378853"/>
          </a:xfrm>
          <a:prstGeom prst="rect">
            <a:avLst/>
          </a:prstGeom>
        </p:spPr>
      </p:pic>
    </p:spTree>
    <p:extLst>
      <p:ext uri="{BB962C8B-B14F-4D97-AF65-F5344CB8AC3E}">
        <p14:creationId xmlns:p14="http://schemas.microsoft.com/office/powerpoint/2010/main" val="174086765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227D29-81B1-9F46-B29E-5C764D45769C}"/>
              </a:ext>
            </a:extLst>
          </p:cNvPr>
          <p:cNvSpPr>
            <a:spLocks noGrp="1"/>
          </p:cNvSpPr>
          <p:nvPr>
            <p:ph type="title"/>
          </p:nvPr>
        </p:nvSpPr>
        <p:spPr/>
        <p:txBody>
          <a:bodyPr/>
          <a:lstStyle/>
          <a:p>
            <a:r>
              <a:rPr lang="en-US" dirty="0"/>
              <a:t>Outline</a:t>
            </a:r>
          </a:p>
        </p:txBody>
      </p:sp>
      <p:sp>
        <p:nvSpPr>
          <p:cNvPr id="3" name="Content Placeholder 2">
            <a:extLst>
              <a:ext uri="{FF2B5EF4-FFF2-40B4-BE49-F238E27FC236}">
                <a16:creationId xmlns:a16="http://schemas.microsoft.com/office/drawing/2014/main" id="{E0D41961-D99F-9741-9915-BFE4EBC766F9}"/>
              </a:ext>
            </a:extLst>
          </p:cNvPr>
          <p:cNvSpPr>
            <a:spLocks noGrp="1"/>
          </p:cNvSpPr>
          <p:nvPr>
            <p:ph idx="1"/>
          </p:nvPr>
        </p:nvSpPr>
        <p:spPr/>
        <p:txBody>
          <a:bodyPr/>
          <a:lstStyle/>
          <a:p>
            <a:r>
              <a:rPr lang="en-US" dirty="0"/>
              <a:t>Key terms</a:t>
            </a:r>
          </a:p>
          <a:p>
            <a:r>
              <a:rPr lang="en-US" dirty="0"/>
              <a:t>Why map?</a:t>
            </a:r>
          </a:p>
          <a:p>
            <a:pPr lvl="1"/>
            <a:r>
              <a:rPr lang="en-US" dirty="0"/>
              <a:t>Case studies of the power of mapping/spatial analysis</a:t>
            </a:r>
          </a:p>
          <a:p>
            <a:pPr lvl="1"/>
            <a:r>
              <a:rPr lang="en-US" dirty="0"/>
              <a:t>Importance of thinking spatially</a:t>
            </a:r>
          </a:p>
          <a:p>
            <a:r>
              <a:rPr lang="en-US" dirty="0"/>
              <a:t>Types of maps</a:t>
            </a:r>
          </a:p>
          <a:p>
            <a:pPr lvl="1"/>
            <a:r>
              <a:rPr lang="en-US" dirty="0"/>
              <a:t>Vector data</a:t>
            </a:r>
          </a:p>
          <a:p>
            <a:pPr lvl="1"/>
            <a:r>
              <a:rPr lang="en-US" dirty="0"/>
              <a:t>Raster data</a:t>
            </a:r>
          </a:p>
          <a:p>
            <a:r>
              <a:rPr lang="en-US" dirty="0"/>
              <a:t>Criticisms</a:t>
            </a:r>
          </a:p>
        </p:txBody>
      </p:sp>
      <p:sp>
        <p:nvSpPr>
          <p:cNvPr id="4" name="Footer Placeholder 3">
            <a:extLst>
              <a:ext uri="{FF2B5EF4-FFF2-40B4-BE49-F238E27FC236}">
                <a16:creationId xmlns:a16="http://schemas.microsoft.com/office/drawing/2014/main" id="{BE3B9B4A-E4AE-5C41-9992-7398D6758AA3}"/>
              </a:ext>
            </a:extLst>
          </p:cNvPr>
          <p:cNvSpPr>
            <a:spLocks noGrp="1"/>
          </p:cNvSpPr>
          <p:nvPr>
            <p:ph type="ftr" sz="quarter" idx="11"/>
          </p:nvPr>
        </p:nvSpPr>
        <p:spPr/>
        <p:txBody>
          <a:bodyPr/>
          <a:lstStyle/>
          <a:p>
            <a:r>
              <a:rPr lang="en-GB"/>
              <a:t>MSC HEALTH DATA SCIENCE</a:t>
            </a:r>
            <a:endParaRPr lang="en-GB" dirty="0"/>
          </a:p>
        </p:txBody>
      </p:sp>
      <p:sp>
        <p:nvSpPr>
          <p:cNvPr id="5" name="Slide Number Placeholder 4">
            <a:extLst>
              <a:ext uri="{FF2B5EF4-FFF2-40B4-BE49-F238E27FC236}">
                <a16:creationId xmlns:a16="http://schemas.microsoft.com/office/drawing/2014/main" id="{51BC448F-DDD8-0B44-81DF-7D20B88AD6C9}"/>
              </a:ext>
            </a:extLst>
          </p:cNvPr>
          <p:cNvSpPr>
            <a:spLocks noGrp="1"/>
          </p:cNvSpPr>
          <p:nvPr>
            <p:ph type="sldNum" sz="quarter" idx="12"/>
          </p:nvPr>
        </p:nvSpPr>
        <p:spPr/>
        <p:txBody>
          <a:bodyPr/>
          <a:lstStyle/>
          <a:p>
            <a:fld id="{FC59658C-DD7A-4587-BD02-DE6DA26F2584}" type="slidenum">
              <a:rPr lang="en-GB" smtClean="0"/>
              <a:t>2</a:t>
            </a:fld>
            <a:endParaRPr lang="en-GB"/>
          </a:p>
        </p:txBody>
      </p:sp>
    </p:spTree>
    <p:extLst>
      <p:ext uri="{BB962C8B-B14F-4D97-AF65-F5344CB8AC3E}">
        <p14:creationId xmlns:p14="http://schemas.microsoft.com/office/powerpoint/2010/main" val="197276752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227D29-81B1-9F46-B29E-5C764D45769C}"/>
              </a:ext>
            </a:extLst>
          </p:cNvPr>
          <p:cNvSpPr>
            <a:spLocks noGrp="1"/>
          </p:cNvSpPr>
          <p:nvPr>
            <p:ph type="title"/>
          </p:nvPr>
        </p:nvSpPr>
        <p:spPr/>
        <p:txBody>
          <a:bodyPr/>
          <a:lstStyle/>
          <a:p>
            <a:r>
              <a:rPr lang="en-US" dirty="0"/>
              <a:t>Types of maps</a:t>
            </a:r>
          </a:p>
        </p:txBody>
      </p:sp>
      <p:sp>
        <p:nvSpPr>
          <p:cNvPr id="4" name="Footer Placeholder 3">
            <a:extLst>
              <a:ext uri="{FF2B5EF4-FFF2-40B4-BE49-F238E27FC236}">
                <a16:creationId xmlns:a16="http://schemas.microsoft.com/office/drawing/2014/main" id="{BE3B9B4A-E4AE-5C41-9992-7398D6758AA3}"/>
              </a:ext>
            </a:extLst>
          </p:cNvPr>
          <p:cNvSpPr>
            <a:spLocks noGrp="1"/>
          </p:cNvSpPr>
          <p:nvPr>
            <p:ph type="ftr" sz="quarter" idx="11"/>
          </p:nvPr>
        </p:nvSpPr>
        <p:spPr/>
        <p:txBody>
          <a:bodyPr/>
          <a:lstStyle/>
          <a:p>
            <a:r>
              <a:rPr lang="en-GB"/>
              <a:t>MSC HEALTH DATA SCIENCE</a:t>
            </a:r>
            <a:endParaRPr lang="en-GB" dirty="0"/>
          </a:p>
        </p:txBody>
      </p:sp>
      <p:sp>
        <p:nvSpPr>
          <p:cNvPr id="5" name="Slide Number Placeholder 4">
            <a:extLst>
              <a:ext uri="{FF2B5EF4-FFF2-40B4-BE49-F238E27FC236}">
                <a16:creationId xmlns:a16="http://schemas.microsoft.com/office/drawing/2014/main" id="{51BC448F-DDD8-0B44-81DF-7D20B88AD6C9}"/>
              </a:ext>
            </a:extLst>
          </p:cNvPr>
          <p:cNvSpPr>
            <a:spLocks noGrp="1"/>
          </p:cNvSpPr>
          <p:nvPr>
            <p:ph type="sldNum" sz="quarter" idx="12"/>
          </p:nvPr>
        </p:nvSpPr>
        <p:spPr/>
        <p:txBody>
          <a:bodyPr/>
          <a:lstStyle/>
          <a:p>
            <a:fld id="{FC59658C-DD7A-4587-BD02-DE6DA26F2584}" type="slidenum">
              <a:rPr lang="en-GB" smtClean="0"/>
              <a:t>20</a:t>
            </a:fld>
            <a:endParaRPr lang="en-GB"/>
          </a:p>
        </p:txBody>
      </p:sp>
      <p:sp>
        <p:nvSpPr>
          <p:cNvPr id="7" name="Content Placeholder 2">
            <a:extLst>
              <a:ext uri="{FF2B5EF4-FFF2-40B4-BE49-F238E27FC236}">
                <a16:creationId xmlns:a16="http://schemas.microsoft.com/office/drawing/2014/main" id="{778B9825-D1CC-5B4D-8381-52B52B9810BC}"/>
              </a:ext>
            </a:extLst>
          </p:cNvPr>
          <p:cNvSpPr txBox="1">
            <a:spLocks/>
          </p:cNvSpPr>
          <p:nvPr/>
        </p:nvSpPr>
        <p:spPr>
          <a:xfrm>
            <a:off x="736477" y="2036951"/>
            <a:ext cx="3709399" cy="3881492"/>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Clr>
                <a:srgbClr val="002060"/>
              </a:buClr>
              <a:buFont typeface="Wingdings" panose="05000000000000000000" pitchFamily="2" charset="2"/>
              <a:buChar char="§"/>
              <a:defRPr sz="2800" kern="1200">
                <a:solidFill>
                  <a:schemeClr val="tx1"/>
                </a:solidFill>
                <a:latin typeface="+mn-lt"/>
                <a:ea typeface="+mn-ea"/>
                <a:cs typeface="+mn-cs"/>
              </a:defRPr>
            </a:lvl1pPr>
            <a:lvl2pPr marL="533400" indent="-228600" algn="l" defTabSz="914400" rtl="0" eaLnBrk="1" latinLnBrk="0" hangingPunct="1">
              <a:lnSpc>
                <a:spcPct val="90000"/>
              </a:lnSpc>
              <a:spcBef>
                <a:spcPts val="500"/>
              </a:spcBef>
              <a:buClr>
                <a:srgbClr val="002060"/>
              </a:buClr>
              <a:buFont typeface="Wingdings" panose="05000000000000000000" pitchFamily="2" charset="2"/>
              <a:buChar char="§"/>
              <a:defRPr sz="2400" kern="1200">
                <a:solidFill>
                  <a:schemeClr val="tx1"/>
                </a:solidFill>
                <a:latin typeface="+mn-lt"/>
                <a:ea typeface="+mn-ea"/>
                <a:cs typeface="+mn-cs"/>
              </a:defRPr>
            </a:lvl2pPr>
            <a:lvl3pPr marL="804863" indent="-228600" algn="l" defTabSz="914400" rtl="0" eaLnBrk="1" latinLnBrk="0" hangingPunct="1">
              <a:lnSpc>
                <a:spcPct val="90000"/>
              </a:lnSpc>
              <a:spcBef>
                <a:spcPts val="500"/>
              </a:spcBef>
              <a:buClr>
                <a:srgbClr val="002060"/>
              </a:buClr>
              <a:buFont typeface="Wingdings" panose="05000000000000000000" pitchFamily="2" charset="2"/>
              <a:buChar char="§"/>
              <a:defRPr sz="2000" kern="1200">
                <a:solidFill>
                  <a:schemeClr val="tx1"/>
                </a:solidFill>
                <a:latin typeface="+mn-lt"/>
                <a:ea typeface="+mn-ea"/>
                <a:cs typeface="+mn-cs"/>
              </a:defRPr>
            </a:lvl3pPr>
            <a:lvl4pPr marL="1077913" indent="-228600" algn="l" defTabSz="914400" rtl="0" eaLnBrk="1" latinLnBrk="0" hangingPunct="1">
              <a:lnSpc>
                <a:spcPct val="90000"/>
              </a:lnSpc>
              <a:spcBef>
                <a:spcPts val="500"/>
              </a:spcBef>
              <a:buClr>
                <a:srgbClr val="002060"/>
              </a:buClr>
              <a:buFont typeface="Wingdings" panose="05000000000000000000" pitchFamily="2" charset="2"/>
              <a:buChar char="§"/>
              <a:defRPr sz="1800" kern="1200">
                <a:solidFill>
                  <a:schemeClr val="tx1"/>
                </a:solidFill>
                <a:latin typeface="+mn-lt"/>
                <a:ea typeface="+mn-ea"/>
                <a:cs typeface="+mn-cs"/>
              </a:defRPr>
            </a:lvl4pPr>
            <a:lvl5pPr marL="1349375" indent="-228600" algn="l" defTabSz="914400" rtl="0" eaLnBrk="1" latinLnBrk="0" hangingPunct="1">
              <a:lnSpc>
                <a:spcPct val="90000"/>
              </a:lnSpc>
              <a:spcBef>
                <a:spcPts val="500"/>
              </a:spcBef>
              <a:buClr>
                <a:srgbClr val="002060"/>
              </a:buClr>
              <a:buFont typeface="Wingdings" panose="05000000000000000000" pitchFamily="2" charset="2"/>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en-GB" sz="3200" dirty="0">
                <a:solidFill>
                  <a:srgbClr val="000000"/>
                </a:solidFill>
              </a:rPr>
              <a:t>Recent explosion in spatial (big) data aided by smart phones and geotagged information (e.g. Twitter)</a:t>
            </a:r>
          </a:p>
        </p:txBody>
      </p:sp>
      <p:pic>
        <p:nvPicPr>
          <p:cNvPr id="8" name="Picture 4" descr="http://spatialanalysis.co.uk/wp-content/uploads/2012/10/twitter_lang_london.png">
            <a:extLst>
              <a:ext uri="{FF2B5EF4-FFF2-40B4-BE49-F238E27FC236}">
                <a16:creationId xmlns:a16="http://schemas.microsoft.com/office/drawing/2014/main" id="{058CB3AE-DDF4-C041-834B-8CE32E9501E8}"/>
              </a:ext>
            </a:extLst>
          </p:cNvPr>
          <p:cNvPicPr>
            <a:picLocks noChangeAspect="1" noChangeArrowheads="1"/>
          </p:cNvPicPr>
          <p:nvPr/>
        </p:nvPicPr>
        <p:blipFill>
          <a:blip r:embed="rId3">
            <a:extLst>
              <a:ext uri="{28A0092B-C50C-407E-A947-70E740481C1C}">
                <a14:useLocalDpi xmlns:a14="http://schemas.microsoft.com/office/drawing/2010/main"/>
              </a:ext>
            </a:extLst>
          </a:blip>
          <a:srcRect/>
          <a:stretch>
            <a:fillRect/>
          </a:stretch>
        </p:blipFill>
        <p:spPr bwMode="auto">
          <a:xfrm>
            <a:off x="4849745" y="1630826"/>
            <a:ext cx="7342255" cy="428761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56651487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227D29-81B1-9F46-B29E-5C764D45769C}"/>
              </a:ext>
            </a:extLst>
          </p:cNvPr>
          <p:cNvSpPr>
            <a:spLocks noGrp="1"/>
          </p:cNvSpPr>
          <p:nvPr>
            <p:ph type="title"/>
          </p:nvPr>
        </p:nvSpPr>
        <p:spPr/>
        <p:txBody>
          <a:bodyPr/>
          <a:lstStyle/>
          <a:p>
            <a:r>
              <a:rPr lang="en-US" dirty="0"/>
              <a:t>Types of maps</a:t>
            </a:r>
          </a:p>
        </p:txBody>
      </p:sp>
      <p:sp>
        <p:nvSpPr>
          <p:cNvPr id="4" name="Footer Placeholder 3">
            <a:extLst>
              <a:ext uri="{FF2B5EF4-FFF2-40B4-BE49-F238E27FC236}">
                <a16:creationId xmlns:a16="http://schemas.microsoft.com/office/drawing/2014/main" id="{BE3B9B4A-E4AE-5C41-9992-7398D6758AA3}"/>
              </a:ext>
            </a:extLst>
          </p:cNvPr>
          <p:cNvSpPr>
            <a:spLocks noGrp="1"/>
          </p:cNvSpPr>
          <p:nvPr>
            <p:ph type="ftr" sz="quarter" idx="11"/>
          </p:nvPr>
        </p:nvSpPr>
        <p:spPr/>
        <p:txBody>
          <a:bodyPr/>
          <a:lstStyle/>
          <a:p>
            <a:r>
              <a:rPr lang="en-GB"/>
              <a:t>MSC HEALTH DATA SCIENCE</a:t>
            </a:r>
            <a:endParaRPr lang="en-GB" dirty="0"/>
          </a:p>
        </p:txBody>
      </p:sp>
      <p:sp>
        <p:nvSpPr>
          <p:cNvPr id="5" name="Slide Number Placeholder 4">
            <a:extLst>
              <a:ext uri="{FF2B5EF4-FFF2-40B4-BE49-F238E27FC236}">
                <a16:creationId xmlns:a16="http://schemas.microsoft.com/office/drawing/2014/main" id="{51BC448F-DDD8-0B44-81DF-7D20B88AD6C9}"/>
              </a:ext>
            </a:extLst>
          </p:cNvPr>
          <p:cNvSpPr>
            <a:spLocks noGrp="1"/>
          </p:cNvSpPr>
          <p:nvPr>
            <p:ph type="sldNum" sz="quarter" idx="12"/>
          </p:nvPr>
        </p:nvSpPr>
        <p:spPr/>
        <p:txBody>
          <a:bodyPr/>
          <a:lstStyle/>
          <a:p>
            <a:fld id="{FC59658C-DD7A-4587-BD02-DE6DA26F2584}" type="slidenum">
              <a:rPr lang="en-GB" smtClean="0"/>
              <a:t>21</a:t>
            </a:fld>
            <a:endParaRPr lang="en-GB"/>
          </a:p>
        </p:txBody>
      </p:sp>
      <p:sp>
        <p:nvSpPr>
          <p:cNvPr id="7" name="Content Placeholder 2">
            <a:extLst>
              <a:ext uri="{FF2B5EF4-FFF2-40B4-BE49-F238E27FC236}">
                <a16:creationId xmlns:a16="http://schemas.microsoft.com/office/drawing/2014/main" id="{778B9825-D1CC-5B4D-8381-52B52B9810BC}"/>
              </a:ext>
            </a:extLst>
          </p:cNvPr>
          <p:cNvSpPr txBox="1">
            <a:spLocks/>
          </p:cNvSpPr>
          <p:nvPr/>
        </p:nvSpPr>
        <p:spPr>
          <a:xfrm>
            <a:off x="862601" y="2362772"/>
            <a:ext cx="3772461" cy="2734746"/>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Clr>
                <a:srgbClr val="002060"/>
              </a:buClr>
              <a:buFont typeface="Wingdings" panose="05000000000000000000" pitchFamily="2" charset="2"/>
              <a:buChar char="§"/>
              <a:defRPr sz="2800" kern="1200">
                <a:solidFill>
                  <a:schemeClr val="tx1"/>
                </a:solidFill>
                <a:latin typeface="+mn-lt"/>
                <a:ea typeface="+mn-ea"/>
                <a:cs typeface="+mn-cs"/>
              </a:defRPr>
            </a:lvl1pPr>
            <a:lvl2pPr marL="533400" indent="-228600" algn="l" defTabSz="914400" rtl="0" eaLnBrk="1" latinLnBrk="0" hangingPunct="1">
              <a:lnSpc>
                <a:spcPct val="90000"/>
              </a:lnSpc>
              <a:spcBef>
                <a:spcPts val="500"/>
              </a:spcBef>
              <a:buClr>
                <a:srgbClr val="002060"/>
              </a:buClr>
              <a:buFont typeface="Wingdings" panose="05000000000000000000" pitchFamily="2" charset="2"/>
              <a:buChar char="§"/>
              <a:defRPr sz="2400" kern="1200">
                <a:solidFill>
                  <a:schemeClr val="tx1"/>
                </a:solidFill>
                <a:latin typeface="+mn-lt"/>
                <a:ea typeface="+mn-ea"/>
                <a:cs typeface="+mn-cs"/>
              </a:defRPr>
            </a:lvl2pPr>
            <a:lvl3pPr marL="804863" indent="-228600" algn="l" defTabSz="914400" rtl="0" eaLnBrk="1" latinLnBrk="0" hangingPunct="1">
              <a:lnSpc>
                <a:spcPct val="90000"/>
              </a:lnSpc>
              <a:spcBef>
                <a:spcPts val="500"/>
              </a:spcBef>
              <a:buClr>
                <a:srgbClr val="002060"/>
              </a:buClr>
              <a:buFont typeface="Wingdings" panose="05000000000000000000" pitchFamily="2" charset="2"/>
              <a:buChar char="§"/>
              <a:defRPr sz="2000" kern="1200">
                <a:solidFill>
                  <a:schemeClr val="tx1"/>
                </a:solidFill>
                <a:latin typeface="+mn-lt"/>
                <a:ea typeface="+mn-ea"/>
                <a:cs typeface="+mn-cs"/>
              </a:defRPr>
            </a:lvl3pPr>
            <a:lvl4pPr marL="1077913" indent="-228600" algn="l" defTabSz="914400" rtl="0" eaLnBrk="1" latinLnBrk="0" hangingPunct="1">
              <a:lnSpc>
                <a:spcPct val="90000"/>
              </a:lnSpc>
              <a:spcBef>
                <a:spcPts val="500"/>
              </a:spcBef>
              <a:buClr>
                <a:srgbClr val="002060"/>
              </a:buClr>
              <a:buFont typeface="Wingdings" panose="05000000000000000000" pitchFamily="2" charset="2"/>
              <a:buChar char="§"/>
              <a:defRPr sz="1800" kern="1200">
                <a:solidFill>
                  <a:schemeClr val="tx1"/>
                </a:solidFill>
                <a:latin typeface="+mn-lt"/>
                <a:ea typeface="+mn-ea"/>
                <a:cs typeface="+mn-cs"/>
              </a:defRPr>
            </a:lvl4pPr>
            <a:lvl5pPr marL="1349375" indent="-228600" algn="l" defTabSz="914400" rtl="0" eaLnBrk="1" latinLnBrk="0" hangingPunct="1">
              <a:lnSpc>
                <a:spcPct val="90000"/>
              </a:lnSpc>
              <a:spcBef>
                <a:spcPts val="500"/>
              </a:spcBef>
              <a:buClr>
                <a:srgbClr val="002060"/>
              </a:buClr>
              <a:buFont typeface="Wingdings" panose="05000000000000000000" pitchFamily="2" charset="2"/>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en-GB" sz="3200" dirty="0">
                <a:solidFill>
                  <a:srgbClr val="000000"/>
                </a:solidFill>
              </a:rPr>
              <a:t>And this has important implications for understanding and dealing with public health…</a:t>
            </a:r>
          </a:p>
        </p:txBody>
      </p:sp>
      <p:pic>
        <p:nvPicPr>
          <p:cNvPr id="9" name="Picture 8">
            <a:extLst>
              <a:ext uri="{FF2B5EF4-FFF2-40B4-BE49-F238E27FC236}">
                <a16:creationId xmlns:a16="http://schemas.microsoft.com/office/drawing/2014/main" id="{A5C217E7-04DC-C244-AED9-BBEDCC2A6602}"/>
              </a:ext>
            </a:extLst>
          </p:cNvPr>
          <p:cNvPicPr>
            <a:picLocks noChangeAspect="1"/>
          </p:cNvPicPr>
          <p:nvPr/>
        </p:nvPicPr>
        <p:blipFill rotWithShape="1">
          <a:blip r:embed="rId3">
            <a:extLst>
              <a:ext uri="{28A0092B-C50C-407E-A947-70E740481C1C}">
                <a14:useLocalDpi xmlns:a14="http://schemas.microsoft.com/office/drawing/2010/main"/>
              </a:ext>
            </a:extLst>
          </a:blip>
          <a:srcRect/>
          <a:stretch/>
        </p:blipFill>
        <p:spPr>
          <a:xfrm>
            <a:off x="5240849" y="485211"/>
            <a:ext cx="6461294" cy="2754972"/>
          </a:xfrm>
          <a:prstGeom prst="rect">
            <a:avLst/>
          </a:prstGeom>
        </p:spPr>
      </p:pic>
      <p:pic>
        <p:nvPicPr>
          <p:cNvPr id="10" name="Picture 9">
            <a:extLst>
              <a:ext uri="{FF2B5EF4-FFF2-40B4-BE49-F238E27FC236}">
                <a16:creationId xmlns:a16="http://schemas.microsoft.com/office/drawing/2014/main" id="{301E6691-A7C2-4B4D-B3DD-BE10B230B08A}"/>
              </a:ext>
            </a:extLst>
          </p:cNvPr>
          <p:cNvPicPr>
            <a:picLocks noChangeAspect="1"/>
          </p:cNvPicPr>
          <p:nvPr/>
        </p:nvPicPr>
        <p:blipFill rotWithShape="1">
          <a:blip r:embed="rId4">
            <a:extLst>
              <a:ext uri="{28A0092B-C50C-407E-A947-70E740481C1C}">
                <a14:useLocalDpi xmlns:a14="http://schemas.microsoft.com/office/drawing/2010/main"/>
              </a:ext>
            </a:extLst>
          </a:blip>
          <a:srcRect/>
          <a:stretch/>
        </p:blipFill>
        <p:spPr>
          <a:xfrm>
            <a:off x="5269279" y="3307210"/>
            <a:ext cx="6039853" cy="2911643"/>
          </a:xfrm>
          <a:prstGeom prst="rect">
            <a:avLst/>
          </a:prstGeom>
        </p:spPr>
      </p:pic>
    </p:spTree>
    <p:extLst>
      <p:ext uri="{BB962C8B-B14F-4D97-AF65-F5344CB8AC3E}">
        <p14:creationId xmlns:p14="http://schemas.microsoft.com/office/powerpoint/2010/main" val="90165671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227D29-81B1-9F46-B29E-5C764D45769C}"/>
              </a:ext>
            </a:extLst>
          </p:cNvPr>
          <p:cNvSpPr>
            <a:spLocks noGrp="1"/>
          </p:cNvSpPr>
          <p:nvPr>
            <p:ph type="title"/>
          </p:nvPr>
        </p:nvSpPr>
        <p:spPr/>
        <p:txBody>
          <a:bodyPr/>
          <a:lstStyle/>
          <a:p>
            <a:r>
              <a:rPr lang="en-US" dirty="0"/>
              <a:t>Criticisms</a:t>
            </a:r>
          </a:p>
        </p:txBody>
      </p:sp>
      <p:sp>
        <p:nvSpPr>
          <p:cNvPr id="3" name="Content Placeholder 2">
            <a:extLst>
              <a:ext uri="{FF2B5EF4-FFF2-40B4-BE49-F238E27FC236}">
                <a16:creationId xmlns:a16="http://schemas.microsoft.com/office/drawing/2014/main" id="{E0D41961-D99F-9741-9915-BFE4EBC766F9}"/>
              </a:ext>
            </a:extLst>
          </p:cNvPr>
          <p:cNvSpPr>
            <a:spLocks noGrp="1"/>
          </p:cNvSpPr>
          <p:nvPr>
            <p:ph idx="1"/>
          </p:nvPr>
        </p:nvSpPr>
        <p:spPr/>
        <p:txBody>
          <a:bodyPr/>
          <a:lstStyle/>
          <a:p>
            <a:r>
              <a:rPr lang="en-GB" dirty="0"/>
              <a:t>Spatial health data does not always exist limiting usage</a:t>
            </a:r>
          </a:p>
          <a:p>
            <a:r>
              <a:rPr lang="en-GB" dirty="0"/>
              <a:t>Ecological fallacy</a:t>
            </a:r>
          </a:p>
          <a:p>
            <a:r>
              <a:rPr lang="en-US" dirty="0"/>
              <a:t>Modifiable Areal Unit Problem</a:t>
            </a:r>
          </a:p>
          <a:p>
            <a:r>
              <a:rPr lang="en-GB" dirty="0"/>
              <a:t>Scale matters (smaller the better)</a:t>
            </a:r>
          </a:p>
          <a:p>
            <a:r>
              <a:rPr lang="en-GB" dirty="0"/>
              <a:t>Smoothed surfaces or polygons may not reflect underlying geography</a:t>
            </a:r>
          </a:p>
          <a:p>
            <a:r>
              <a:rPr lang="en-GB" dirty="0"/>
              <a:t>Who is represented in maps?</a:t>
            </a:r>
          </a:p>
          <a:p>
            <a:r>
              <a:rPr lang="en-GB" dirty="0"/>
              <a:t>Easy to manipulate and mislead the reader (like any visualisation)</a:t>
            </a:r>
            <a:endParaRPr lang="en-US" dirty="0"/>
          </a:p>
        </p:txBody>
      </p:sp>
      <p:sp>
        <p:nvSpPr>
          <p:cNvPr id="4" name="Footer Placeholder 3">
            <a:extLst>
              <a:ext uri="{FF2B5EF4-FFF2-40B4-BE49-F238E27FC236}">
                <a16:creationId xmlns:a16="http://schemas.microsoft.com/office/drawing/2014/main" id="{BE3B9B4A-E4AE-5C41-9992-7398D6758AA3}"/>
              </a:ext>
            </a:extLst>
          </p:cNvPr>
          <p:cNvSpPr>
            <a:spLocks noGrp="1"/>
          </p:cNvSpPr>
          <p:nvPr>
            <p:ph type="ftr" sz="quarter" idx="11"/>
          </p:nvPr>
        </p:nvSpPr>
        <p:spPr/>
        <p:txBody>
          <a:bodyPr/>
          <a:lstStyle/>
          <a:p>
            <a:r>
              <a:rPr lang="en-GB"/>
              <a:t>MSC HEALTH DATA SCIENCE</a:t>
            </a:r>
            <a:endParaRPr lang="en-GB" dirty="0"/>
          </a:p>
        </p:txBody>
      </p:sp>
      <p:sp>
        <p:nvSpPr>
          <p:cNvPr id="5" name="Slide Number Placeholder 4">
            <a:extLst>
              <a:ext uri="{FF2B5EF4-FFF2-40B4-BE49-F238E27FC236}">
                <a16:creationId xmlns:a16="http://schemas.microsoft.com/office/drawing/2014/main" id="{51BC448F-DDD8-0B44-81DF-7D20B88AD6C9}"/>
              </a:ext>
            </a:extLst>
          </p:cNvPr>
          <p:cNvSpPr>
            <a:spLocks noGrp="1"/>
          </p:cNvSpPr>
          <p:nvPr>
            <p:ph type="sldNum" sz="quarter" idx="12"/>
          </p:nvPr>
        </p:nvSpPr>
        <p:spPr/>
        <p:txBody>
          <a:bodyPr/>
          <a:lstStyle/>
          <a:p>
            <a:fld id="{FC59658C-DD7A-4587-BD02-DE6DA26F2584}" type="slidenum">
              <a:rPr lang="en-GB" smtClean="0"/>
              <a:t>22</a:t>
            </a:fld>
            <a:endParaRPr lang="en-GB"/>
          </a:p>
        </p:txBody>
      </p:sp>
    </p:spTree>
    <p:extLst>
      <p:ext uri="{BB962C8B-B14F-4D97-AF65-F5344CB8AC3E}">
        <p14:creationId xmlns:p14="http://schemas.microsoft.com/office/powerpoint/2010/main" val="253039259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227D29-81B1-9F46-B29E-5C764D45769C}"/>
              </a:ext>
            </a:extLst>
          </p:cNvPr>
          <p:cNvSpPr>
            <a:spLocks noGrp="1"/>
          </p:cNvSpPr>
          <p:nvPr>
            <p:ph type="title"/>
          </p:nvPr>
        </p:nvSpPr>
        <p:spPr/>
        <p:txBody>
          <a:bodyPr/>
          <a:lstStyle/>
          <a:p>
            <a:r>
              <a:rPr lang="en-US" dirty="0"/>
              <a:t>Further reading</a:t>
            </a:r>
          </a:p>
        </p:txBody>
      </p:sp>
      <p:sp>
        <p:nvSpPr>
          <p:cNvPr id="3" name="Content Placeholder 2">
            <a:extLst>
              <a:ext uri="{FF2B5EF4-FFF2-40B4-BE49-F238E27FC236}">
                <a16:creationId xmlns:a16="http://schemas.microsoft.com/office/drawing/2014/main" id="{E0D41961-D99F-9741-9915-BFE4EBC766F9}"/>
              </a:ext>
            </a:extLst>
          </p:cNvPr>
          <p:cNvSpPr>
            <a:spLocks noGrp="1"/>
          </p:cNvSpPr>
          <p:nvPr>
            <p:ph idx="1"/>
          </p:nvPr>
        </p:nvSpPr>
        <p:spPr/>
        <p:txBody>
          <a:bodyPr/>
          <a:lstStyle/>
          <a:p>
            <a:r>
              <a:rPr lang="en-GB" dirty="0" err="1">
                <a:solidFill>
                  <a:srgbClr val="000000"/>
                </a:solidFill>
              </a:rPr>
              <a:t>Cromley</a:t>
            </a:r>
            <a:r>
              <a:rPr lang="en-GB" dirty="0">
                <a:solidFill>
                  <a:srgbClr val="000000"/>
                </a:solidFill>
              </a:rPr>
              <a:t> E, </a:t>
            </a:r>
            <a:r>
              <a:rPr lang="en-GB" dirty="0" err="1">
                <a:solidFill>
                  <a:srgbClr val="000000"/>
                </a:solidFill>
              </a:rPr>
              <a:t>McLafferty</a:t>
            </a:r>
            <a:r>
              <a:rPr lang="en-GB" dirty="0">
                <a:solidFill>
                  <a:srgbClr val="000000"/>
                </a:solidFill>
              </a:rPr>
              <a:t> S. 2012</a:t>
            </a:r>
            <a:r>
              <a:rPr lang="en-GB" dirty="0"/>
              <a:t>. </a:t>
            </a:r>
            <a:r>
              <a:rPr lang="en-GB" i="1" dirty="0"/>
              <a:t>GIS and Public Health</a:t>
            </a:r>
            <a:r>
              <a:rPr lang="en-GB" dirty="0"/>
              <a:t>. Guildford Press: New York.</a:t>
            </a:r>
          </a:p>
          <a:p>
            <a:r>
              <a:rPr lang="en-GB" dirty="0"/>
              <a:t>Musa et al. 2013. Use of GIS Mapping as a Public Health Tool–-From Cholera to Cancer. </a:t>
            </a:r>
            <a:r>
              <a:rPr lang="en-GB" i="1" dirty="0"/>
              <a:t>Health Services Insights</a:t>
            </a:r>
            <a:r>
              <a:rPr lang="en-GB" dirty="0"/>
              <a:t> </a:t>
            </a:r>
            <a:r>
              <a:rPr lang="en-GB" b="1" dirty="0"/>
              <a:t>6</a:t>
            </a:r>
            <a:r>
              <a:rPr lang="en-GB" dirty="0"/>
              <a:t>: 111-116. </a:t>
            </a:r>
            <a:r>
              <a:rPr lang="en-GB" u="sng" dirty="0">
                <a:hlinkClick r:id="rId2"/>
              </a:rPr>
              <a:t>https://doi.org/10.4137/HSI.S10471</a:t>
            </a:r>
            <a:endParaRPr lang="en-GB" dirty="0"/>
          </a:p>
          <a:p>
            <a:r>
              <a:rPr lang="en-GB" dirty="0"/>
              <a:t>Singleton A, </a:t>
            </a:r>
            <a:r>
              <a:rPr lang="en-GB" dirty="0" err="1"/>
              <a:t>Arribas</a:t>
            </a:r>
            <a:r>
              <a:rPr lang="en-GB" dirty="0"/>
              <a:t> Bel D. 2021. Geographic Data Science. </a:t>
            </a:r>
            <a:r>
              <a:rPr lang="en-GB" i="1" dirty="0"/>
              <a:t>Geographical Analysis</a:t>
            </a:r>
            <a:r>
              <a:rPr lang="en-GB" dirty="0"/>
              <a:t> </a:t>
            </a:r>
            <a:r>
              <a:rPr lang="en-GB" b="1" dirty="0"/>
              <a:t>53</a:t>
            </a:r>
            <a:r>
              <a:rPr lang="en-GB" dirty="0"/>
              <a:t>: 61-75. </a:t>
            </a:r>
            <a:r>
              <a:rPr lang="en-GB" dirty="0">
                <a:hlinkClick r:id="rId3"/>
              </a:rPr>
              <a:t>https://doi.org/10.1111/gean.12194</a:t>
            </a:r>
            <a:endParaRPr lang="en-US" dirty="0"/>
          </a:p>
        </p:txBody>
      </p:sp>
      <p:sp>
        <p:nvSpPr>
          <p:cNvPr id="4" name="Footer Placeholder 3">
            <a:extLst>
              <a:ext uri="{FF2B5EF4-FFF2-40B4-BE49-F238E27FC236}">
                <a16:creationId xmlns:a16="http://schemas.microsoft.com/office/drawing/2014/main" id="{BE3B9B4A-E4AE-5C41-9992-7398D6758AA3}"/>
              </a:ext>
            </a:extLst>
          </p:cNvPr>
          <p:cNvSpPr>
            <a:spLocks noGrp="1"/>
          </p:cNvSpPr>
          <p:nvPr>
            <p:ph type="ftr" sz="quarter" idx="11"/>
          </p:nvPr>
        </p:nvSpPr>
        <p:spPr/>
        <p:txBody>
          <a:bodyPr/>
          <a:lstStyle/>
          <a:p>
            <a:r>
              <a:rPr lang="en-GB"/>
              <a:t>MSC HEALTH DATA SCIENCE</a:t>
            </a:r>
            <a:endParaRPr lang="en-GB" dirty="0"/>
          </a:p>
        </p:txBody>
      </p:sp>
      <p:sp>
        <p:nvSpPr>
          <p:cNvPr id="5" name="Slide Number Placeholder 4">
            <a:extLst>
              <a:ext uri="{FF2B5EF4-FFF2-40B4-BE49-F238E27FC236}">
                <a16:creationId xmlns:a16="http://schemas.microsoft.com/office/drawing/2014/main" id="{51BC448F-DDD8-0B44-81DF-7D20B88AD6C9}"/>
              </a:ext>
            </a:extLst>
          </p:cNvPr>
          <p:cNvSpPr>
            <a:spLocks noGrp="1"/>
          </p:cNvSpPr>
          <p:nvPr>
            <p:ph type="sldNum" sz="quarter" idx="12"/>
          </p:nvPr>
        </p:nvSpPr>
        <p:spPr/>
        <p:txBody>
          <a:bodyPr/>
          <a:lstStyle/>
          <a:p>
            <a:fld id="{FC59658C-DD7A-4587-BD02-DE6DA26F2584}" type="slidenum">
              <a:rPr lang="en-GB" smtClean="0"/>
              <a:t>23</a:t>
            </a:fld>
            <a:endParaRPr lang="en-GB"/>
          </a:p>
        </p:txBody>
      </p:sp>
    </p:spTree>
    <p:extLst>
      <p:ext uri="{BB962C8B-B14F-4D97-AF65-F5344CB8AC3E}">
        <p14:creationId xmlns:p14="http://schemas.microsoft.com/office/powerpoint/2010/main" val="160761177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227D29-81B1-9F46-B29E-5C764D45769C}"/>
              </a:ext>
            </a:extLst>
          </p:cNvPr>
          <p:cNvSpPr>
            <a:spLocks noGrp="1"/>
          </p:cNvSpPr>
          <p:nvPr>
            <p:ph type="title"/>
          </p:nvPr>
        </p:nvSpPr>
        <p:spPr/>
        <p:txBody>
          <a:bodyPr/>
          <a:lstStyle/>
          <a:p>
            <a:r>
              <a:rPr lang="en-US" dirty="0"/>
              <a:t>Key terms</a:t>
            </a:r>
          </a:p>
        </p:txBody>
      </p:sp>
      <p:sp>
        <p:nvSpPr>
          <p:cNvPr id="3" name="Content Placeholder 2">
            <a:extLst>
              <a:ext uri="{FF2B5EF4-FFF2-40B4-BE49-F238E27FC236}">
                <a16:creationId xmlns:a16="http://schemas.microsoft.com/office/drawing/2014/main" id="{E0D41961-D99F-9741-9915-BFE4EBC766F9}"/>
              </a:ext>
            </a:extLst>
          </p:cNvPr>
          <p:cNvSpPr>
            <a:spLocks noGrp="1"/>
          </p:cNvSpPr>
          <p:nvPr>
            <p:ph idx="1"/>
          </p:nvPr>
        </p:nvSpPr>
        <p:spPr/>
        <p:txBody>
          <a:bodyPr/>
          <a:lstStyle/>
          <a:p>
            <a:pPr marL="0" indent="0">
              <a:buNone/>
            </a:pPr>
            <a:r>
              <a:rPr lang="en-GB" dirty="0">
                <a:solidFill>
                  <a:srgbClr val="000000"/>
                </a:solidFill>
              </a:rPr>
              <a:t>GIS stands for Geographic Information System</a:t>
            </a:r>
          </a:p>
          <a:p>
            <a:endParaRPr lang="en-GB" dirty="0">
              <a:solidFill>
                <a:srgbClr val="000000"/>
              </a:solidFill>
            </a:endParaRPr>
          </a:p>
          <a:p>
            <a:pPr marL="0" indent="0">
              <a:buNone/>
            </a:pPr>
            <a:r>
              <a:rPr lang="en-GB" dirty="0">
                <a:solidFill>
                  <a:srgbClr val="000000"/>
                </a:solidFill>
              </a:rPr>
              <a:t>“GIS are computer-based systems for the </a:t>
            </a:r>
            <a:r>
              <a:rPr lang="en-GB" b="1" dirty="0">
                <a:solidFill>
                  <a:srgbClr val="000000"/>
                </a:solidFill>
              </a:rPr>
              <a:t>integration</a:t>
            </a:r>
            <a:r>
              <a:rPr lang="en-GB" dirty="0">
                <a:solidFill>
                  <a:srgbClr val="000000"/>
                </a:solidFill>
              </a:rPr>
              <a:t> and </a:t>
            </a:r>
            <a:r>
              <a:rPr lang="en-GB" b="1" dirty="0">
                <a:solidFill>
                  <a:srgbClr val="000000"/>
                </a:solidFill>
              </a:rPr>
              <a:t>analysis</a:t>
            </a:r>
            <a:r>
              <a:rPr lang="en-GB" dirty="0">
                <a:solidFill>
                  <a:srgbClr val="000000"/>
                </a:solidFill>
              </a:rPr>
              <a:t> of </a:t>
            </a:r>
            <a:r>
              <a:rPr lang="en-GB" b="1" dirty="0">
                <a:solidFill>
                  <a:srgbClr val="000000"/>
                </a:solidFill>
              </a:rPr>
              <a:t>geographic data</a:t>
            </a:r>
            <a:r>
              <a:rPr lang="en-GB" dirty="0">
                <a:solidFill>
                  <a:srgbClr val="000000"/>
                </a:solidFill>
              </a:rPr>
              <a:t>” (</a:t>
            </a:r>
            <a:r>
              <a:rPr lang="en-GB" dirty="0" err="1">
                <a:solidFill>
                  <a:srgbClr val="000000"/>
                </a:solidFill>
              </a:rPr>
              <a:t>Cromley</a:t>
            </a:r>
            <a:r>
              <a:rPr lang="en-GB" dirty="0">
                <a:solidFill>
                  <a:srgbClr val="000000"/>
                </a:solidFill>
              </a:rPr>
              <a:t> and </a:t>
            </a:r>
            <a:r>
              <a:rPr lang="en-GB" dirty="0" err="1">
                <a:solidFill>
                  <a:srgbClr val="000000"/>
                </a:solidFill>
              </a:rPr>
              <a:t>McLafferty</a:t>
            </a:r>
            <a:r>
              <a:rPr lang="en-GB" dirty="0">
                <a:solidFill>
                  <a:srgbClr val="000000"/>
                </a:solidFill>
              </a:rPr>
              <a:t>, 2012; emphasis my own)</a:t>
            </a:r>
          </a:p>
          <a:p>
            <a:pPr marL="0" indent="0">
              <a:buNone/>
            </a:pPr>
            <a:endParaRPr lang="en-GB" dirty="0">
              <a:solidFill>
                <a:srgbClr val="000000"/>
              </a:solidFill>
            </a:endParaRPr>
          </a:p>
          <a:p>
            <a:pPr marL="0" indent="0">
              <a:buNone/>
            </a:pPr>
            <a:r>
              <a:rPr lang="en-GB" dirty="0">
                <a:solidFill>
                  <a:srgbClr val="000000"/>
                </a:solidFill>
              </a:rPr>
              <a:t>Linked to </a:t>
            </a:r>
            <a:r>
              <a:rPr lang="en-GB" dirty="0" err="1">
                <a:solidFill>
                  <a:srgbClr val="000000"/>
                </a:solidFill>
              </a:rPr>
              <a:t>GIScience</a:t>
            </a:r>
            <a:r>
              <a:rPr lang="en-GB" dirty="0">
                <a:solidFill>
                  <a:srgbClr val="000000"/>
                </a:solidFill>
              </a:rPr>
              <a:t> which is more critically reflective over the use of GIS and related spatial analysis tools</a:t>
            </a:r>
          </a:p>
        </p:txBody>
      </p:sp>
      <p:sp>
        <p:nvSpPr>
          <p:cNvPr id="4" name="Footer Placeholder 3">
            <a:extLst>
              <a:ext uri="{FF2B5EF4-FFF2-40B4-BE49-F238E27FC236}">
                <a16:creationId xmlns:a16="http://schemas.microsoft.com/office/drawing/2014/main" id="{BE3B9B4A-E4AE-5C41-9992-7398D6758AA3}"/>
              </a:ext>
            </a:extLst>
          </p:cNvPr>
          <p:cNvSpPr>
            <a:spLocks noGrp="1"/>
          </p:cNvSpPr>
          <p:nvPr>
            <p:ph type="ftr" sz="quarter" idx="11"/>
          </p:nvPr>
        </p:nvSpPr>
        <p:spPr/>
        <p:txBody>
          <a:bodyPr/>
          <a:lstStyle/>
          <a:p>
            <a:r>
              <a:rPr lang="en-GB"/>
              <a:t>MSC HEALTH DATA SCIENCE</a:t>
            </a:r>
            <a:endParaRPr lang="en-GB" dirty="0"/>
          </a:p>
        </p:txBody>
      </p:sp>
      <p:sp>
        <p:nvSpPr>
          <p:cNvPr id="5" name="Slide Number Placeholder 4">
            <a:extLst>
              <a:ext uri="{FF2B5EF4-FFF2-40B4-BE49-F238E27FC236}">
                <a16:creationId xmlns:a16="http://schemas.microsoft.com/office/drawing/2014/main" id="{51BC448F-DDD8-0B44-81DF-7D20B88AD6C9}"/>
              </a:ext>
            </a:extLst>
          </p:cNvPr>
          <p:cNvSpPr>
            <a:spLocks noGrp="1"/>
          </p:cNvSpPr>
          <p:nvPr>
            <p:ph type="sldNum" sz="quarter" idx="12"/>
          </p:nvPr>
        </p:nvSpPr>
        <p:spPr/>
        <p:txBody>
          <a:bodyPr/>
          <a:lstStyle/>
          <a:p>
            <a:fld id="{FC59658C-DD7A-4587-BD02-DE6DA26F2584}" type="slidenum">
              <a:rPr lang="en-GB" smtClean="0"/>
              <a:t>3</a:t>
            </a:fld>
            <a:endParaRPr lang="en-GB"/>
          </a:p>
        </p:txBody>
      </p:sp>
    </p:spTree>
    <p:extLst>
      <p:ext uri="{BB962C8B-B14F-4D97-AF65-F5344CB8AC3E}">
        <p14:creationId xmlns:p14="http://schemas.microsoft.com/office/powerpoint/2010/main" val="216369350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227D29-81B1-9F46-B29E-5C764D45769C}"/>
              </a:ext>
            </a:extLst>
          </p:cNvPr>
          <p:cNvSpPr>
            <a:spLocks noGrp="1"/>
          </p:cNvSpPr>
          <p:nvPr>
            <p:ph type="title"/>
          </p:nvPr>
        </p:nvSpPr>
        <p:spPr/>
        <p:txBody>
          <a:bodyPr/>
          <a:lstStyle/>
          <a:p>
            <a:r>
              <a:rPr lang="en-US" dirty="0"/>
              <a:t>Key terms</a:t>
            </a:r>
          </a:p>
        </p:txBody>
      </p:sp>
      <p:sp>
        <p:nvSpPr>
          <p:cNvPr id="3" name="Content Placeholder 2">
            <a:extLst>
              <a:ext uri="{FF2B5EF4-FFF2-40B4-BE49-F238E27FC236}">
                <a16:creationId xmlns:a16="http://schemas.microsoft.com/office/drawing/2014/main" id="{E0D41961-D99F-9741-9915-BFE4EBC766F9}"/>
              </a:ext>
            </a:extLst>
          </p:cNvPr>
          <p:cNvSpPr>
            <a:spLocks noGrp="1"/>
          </p:cNvSpPr>
          <p:nvPr>
            <p:ph idx="1"/>
          </p:nvPr>
        </p:nvSpPr>
        <p:spPr/>
        <p:txBody>
          <a:bodyPr>
            <a:normAutofit/>
          </a:bodyPr>
          <a:lstStyle/>
          <a:p>
            <a:r>
              <a:rPr lang="en-GB" sz="3200" dirty="0">
                <a:solidFill>
                  <a:srgbClr val="000000"/>
                </a:solidFill>
              </a:rPr>
              <a:t>There are 3 main functions that a GIS will offer:</a:t>
            </a:r>
          </a:p>
          <a:p>
            <a:pPr lvl="1"/>
            <a:r>
              <a:rPr lang="en-GB" sz="2800" dirty="0">
                <a:solidFill>
                  <a:srgbClr val="000000"/>
                </a:solidFill>
              </a:rPr>
              <a:t>Spatial database management</a:t>
            </a:r>
          </a:p>
          <a:p>
            <a:pPr lvl="1"/>
            <a:r>
              <a:rPr lang="en-GB" sz="2800" dirty="0">
                <a:solidFill>
                  <a:srgbClr val="000000"/>
                </a:solidFill>
              </a:rPr>
              <a:t>Visualisation (mapping)</a:t>
            </a:r>
          </a:p>
          <a:p>
            <a:pPr lvl="1"/>
            <a:r>
              <a:rPr lang="en-GB" sz="2800" dirty="0">
                <a:solidFill>
                  <a:srgbClr val="000000"/>
                </a:solidFill>
              </a:rPr>
              <a:t>Spatial analysis</a:t>
            </a:r>
          </a:p>
        </p:txBody>
      </p:sp>
      <p:sp>
        <p:nvSpPr>
          <p:cNvPr id="4" name="Footer Placeholder 3">
            <a:extLst>
              <a:ext uri="{FF2B5EF4-FFF2-40B4-BE49-F238E27FC236}">
                <a16:creationId xmlns:a16="http://schemas.microsoft.com/office/drawing/2014/main" id="{BE3B9B4A-E4AE-5C41-9992-7398D6758AA3}"/>
              </a:ext>
            </a:extLst>
          </p:cNvPr>
          <p:cNvSpPr>
            <a:spLocks noGrp="1"/>
          </p:cNvSpPr>
          <p:nvPr>
            <p:ph type="ftr" sz="quarter" idx="11"/>
          </p:nvPr>
        </p:nvSpPr>
        <p:spPr/>
        <p:txBody>
          <a:bodyPr/>
          <a:lstStyle/>
          <a:p>
            <a:r>
              <a:rPr lang="en-GB"/>
              <a:t>MSC HEALTH DATA SCIENCE</a:t>
            </a:r>
            <a:endParaRPr lang="en-GB" dirty="0"/>
          </a:p>
        </p:txBody>
      </p:sp>
      <p:sp>
        <p:nvSpPr>
          <p:cNvPr id="5" name="Slide Number Placeholder 4">
            <a:extLst>
              <a:ext uri="{FF2B5EF4-FFF2-40B4-BE49-F238E27FC236}">
                <a16:creationId xmlns:a16="http://schemas.microsoft.com/office/drawing/2014/main" id="{51BC448F-DDD8-0B44-81DF-7D20B88AD6C9}"/>
              </a:ext>
            </a:extLst>
          </p:cNvPr>
          <p:cNvSpPr>
            <a:spLocks noGrp="1"/>
          </p:cNvSpPr>
          <p:nvPr>
            <p:ph type="sldNum" sz="quarter" idx="12"/>
          </p:nvPr>
        </p:nvSpPr>
        <p:spPr/>
        <p:txBody>
          <a:bodyPr/>
          <a:lstStyle/>
          <a:p>
            <a:fld id="{FC59658C-DD7A-4587-BD02-DE6DA26F2584}" type="slidenum">
              <a:rPr lang="en-GB" smtClean="0"/>
              <a:t>4</a:t>
            </a:fld>
            <a:endParaRPr lang="en-GB"/>
          </a:p>
        </p:txBody>
      </p:sp>
    </p:spTree>
    <p:extLst>
      <p:ext uri="{BB962C8B-B14F-4D97-AF65-F5344CB8AC3E}">
        <p14:creationId xmlns:p14="http://schemas.microsoft.com/office/powerpoint/2010/main" val="50847067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227D29-81B1-9F46-B29E-5C764D45769C}"/>
              </a:ext>
            </a:extLst>
          </p:cNvPr>
          <p:cNvSpPr>
            <a:spLocks noGrp="1"/>
          </p:cNvSpPr>
          <p:nvPr>
            <p:ph type="title"/>
          </p:nvPr>
        </p:nvSpPr>
        <p:spPr/>
        <p:txBody>
          <a:bodyPr/>
          <a:lstStyle/>
          <a:p>
            <a:r>
              <a:rPr lang="en-US" dirty="0"/>
              <a:t>Key terms</a:t>
            </a:r>
          </a:p>
        </p:txBody>
      </p:sp>
      <p:sp>
        <p:nvSpPr>
          <p:cNvPr id="3" name="Content Placeholder 2">
            <a:extLst>
              <a:ext uri="{FF2B5EF4-FFF2-40B4-BE49-F238E27FC236}">
                <a16:creationId xmlns:a16="http://schemas.microsoft.com/office/drawing/2014/main" id="{E0D41961-D99F-9741-9915-BFE4EBC766F9}"/>
              </a:ext>
            </a:extLst>
          </p:cNvPr>
          <p:cNvSpPr>
            <a:spLocks noGrp="1"/>
          </p:cNvSpPr>
          <p:nvPr>
            <p:ph idx="1"/>
          </p:nvPr>
        </p:nvSpPr>
        <p:spPr/>
        <p:txBody>
          <a:bodyPr/>
          <a:lstStyle/>
          <a:p>
            <a:pPr marL="0" indent="0">
              <a:buNone/>
            </a:pPr>
            <a:r>
              <a:rPr lang="en-GB" dirty="0">
                <a:solidFill>
                  <a:srgbClr val="000000"/>
                </a:solidFill>
              </a:rPr>
              <a:t>Geographic Data Science</a:t>
            </a:r>
          </a:p>
          <a:p>
            <a:endParaRPr lang="en-GB" dirty="0">
              <a:solidFill>
                <a:srgbClr val="000000"/>
              </a:solidFill>
            </a:endParaRPr>
          </a:p>
          <a:p>
            <a:pPr marL="0" indent="0">
              <a:buNone/>
            </a:pPr>
            <a:r>
              <a:rPr lang="en-GB" dirty="0">
                <a:solidFill>
                  <a:srgbClr val="000000"/>
                </a:solidFill>
              </a:rPr>
              <a:t>“…</a:t>
            </a:r>
            <a:r>
              <a:rPr lang="en-GB" dirty="0"/>
              <a:t>combines the long-standing tradition and epistemologies of Geographic Information Science and Geography with many of the recent advances that have given Data Science its relevance in an emerging “</a:t>
            </a:r>
            <a:r>
              <a:rPr lang="en-GB" dirty="0" err="1"/>
              <a:t>datafied</a:t>
            </a:r>
            <a:r>
              <a:rPr lang="en-GB" dirty="0"/>
              <a:t>” world.</a:t>
            </a:r>
            <a:r>
              <a:rPr lang="en-GB" dirty="0">
                <a:solidFill>
                  <a:srgbClr val="000000"/>
                </a:solidFill>
              </a:rPr>
              <a:t>” (Singleton and </a:t>
            </a:r>
            <a:r>
              <a:rPr lang="en-GB" dirty="0" err="1">
                <a:solidFill>
                  <a:srgbClr val="000000"/>
                </a:solidFill>
              </a:rPr>
              <a:t>Arribas</a:t>
            </a:r>
            <a:r>
              <a:rPr lang="en-GB" dirty="0">
                <a:solidFill>
                  <a:srgbClr val="000000"/>
                </a:solidFill>
              </a:rPr>
              <a:t>-Bel, 2021, p67)</a:t>
            </a:r>
          </a:p>
        </p:txBody>
      </p:sp>
      <p:sp>
        <p:nvSpPr>
          <p:cNvPr id="4" name="Footer Placeholder 3">
            <a:extLst>
              <a:ext uri="{FF2B5EF4-FFF2-40B4-BE49-F238E27FC236}">
                <a16:creationId xmlns:a16="http://schemas.microsoft.com/office/drawing/2014/main" id="{BE3B9B4A-E4AE-5C41-9992-7398D6758AA3}"/>
              </a:ext>
            </a:extLst>
          </p:cNvPr>
          <p:cNvSpPr>
            <a:spLocks noGrp="1"/>
          </p:cNvSpPr>
          <p:nvPr>
            <p:ph type="ftr" sz="quarter" idx="11"/>
          </p:nvPr>
        </p:nvSpPr>
        <p:spPr/>
        <p:txBody>
          <a:bodyPr/>
          <a:lstStyle/>
          <a:p>
            <a:r>
              <a:rPr lang="en-GB"/>
              <a:t>MSC HEALTH DATA SCIENCE</a:t>
            </a:r>
            <a:endParaRPr lang="en-GB" dirty="0"/>
          </a:p>
        </p:txBody>
      </p:sp>
      <p:sp>
        <p:nvSpPr>
          <p:cNvPr id="5" name="Slide Number Placeholder 4">
            <a:extLst>
              <a:ext uri="{FF2B5EF4-FFF2-40B4-BE49-F238E27FC236}">
                <a16:creationId xmlns:a16="http://schemas.microsoft.com/office/drawing/2014/main" id="{51BC448F-DDD8-0B44-81DF-7D20B88AD6C9}"/>
              </a:ext>
            </a:extLst>
          </p:cNvPr>
          <p:cNvSpPr>
            <a:spLocks noGrp="1"/>
          </p:cNvSpPr>
          <p:nvPr>
            <p:ph type="sldNum" sz="quarter" idx="12"/>
          </p:nvPr>
        </p:nvSpPr>
        <p:spPr/>
        <p:txBody>
          <a:bodyPr/>
          <a:lstStyle/>
          <a:p>
            <a:fld id="{FC59658C-DD7A-4587-BD02-DE6DA26F2584}" type="slidenum">
              <a:rPr lang="en-GB" smtClean="0"/>
              <a:t>5</a:t>
            </a:fld>
            <a:endParaRPr lang="en-GB"/>
          </a:p>
        </p:txBody>
      </p:sp>
    </p:spTree>
    <p:extLst>
      <p:ext uri="{BB962C8B-B14F-4D97-AF65-F5344CB8AC3E}">
        <p14:creationId xmlns:p14="http://schemas.microsoft.com/office/powerpoint/2010/main" val="361145125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227D29-81B1-9F46-B29E-5C764D45769C}"/>
              </a:ext>
            </a:extLst>
          </p:cNvPr>
          <p:cNvSpPr>
            <a:spLocks noGrp="1"/>
          </p:cNvSpPr>
          <p:nvPr>
            <p:ph type="title"/>
          </p:nvPr>
        </p:nvSpPr>
        <p:spPr/>
        <p:txBody>
          <a:bodyPr/>
          <a:lstStyle/>
          <a:p>
            <a:r>
              <a:rPr lang="en-US" dirty="0"/>
              <a:t>Key terms</a:t>
            </a:r>
          </a:p>
        </p:txBody>
      </p:sp>
      <p:sp>
        <p:nvSpPr>
          <p:cNvPr id="3" name="Content Placeholder 2">
            <a:extLst>
              <a:ext uri="{FF2B5EF4-FFF2-40B4-BE49-F238E27FC236}">
                <a16:creationId xmlns:a16="http://schemas.microsoft.com/office/drawing/2014/main" id="{E0D41961-D99F-9741-9915-BFE4EBC766F9}"/>
              </a:ext>
            </a:extLst>
          </p:cNvPr>
          <p:cNvSpPr>
            <a:spLocks noGrp="1"/>
          </p:cNvSpPr>
          <p:nvPr>
            <p:ph idx="1"/>
          </p:nvPr>
        </p:nvSpPr>
        <p:spPr/>
        <p:txBody>
          <a:bodyPr/>
          <a:lstStyle/>
          <a:p>
            <a:r>
              <a:rPr lang="en-GB" sz="3200" dirty="0">
                <a:solidFill>
                  <a:srgbClr val="000000"/>
                </a:solidFill>
              </a:rPr>
              <a:t>Five ‘w’s of information gathering:</a:t>
            </a:r>
          </a:p>
          <a:p>
            <a:pPr lvl="1"/>
            <a:r>
              <a:rPr lang="en-GB" sz="2800" dirty="0">
                <a:solidFill>
                  <a:srgbClr val="000000"/>
                </a:solidFill>
              </a:rPr>
              <a:t>Who</a:t>
            </a:r>
          </a:p>
          <a:p>
            <a:pPr lvl="1"/>
            <a:r>
              <a:rPr lang="en-GB" sz="2800" dirty="0">
                <a:solidFill>
                  <a:srgbClr val="000000"/>
                </a:solidFill>
              </a:rPr>
              <a:t>What</a:t>
            </a:r>
          </a:p>
          <a:p>
            <a:pPr lvl="1"/>
            <a:r>
              <a:rPr lang="en-GB" sz="2800" dirty="0">
                <a:solidFill>
                  <a:srgbClr val="000000"/>
                </a:solidFill>
              </a:rPr>
              <a:t>When</a:t>
            </a:r>
          </a:p>
          <a:p>
            <a:pPr lvl="1"/>
            <a:r>
              <a:rPr lang="en-GB" sz="2800" b="1" dirty="0">
                <a:solidFill>
                  <a:srgbClr val="000000"/>
                </a:solidFill>
              </a:rPr>
              <a:t>Where</a:t>
            </a:r>
          </a:p>
          <a:p>
            <a:pPr lvl="1"/>
            <a:r>
              <a:rPr lang="en-GB" sz="2800" dirty="0">
                <a:solidFill>
                  <a:srgbClr val="000000"/>
                </a:solidFill>
              </a:rPr>
              <a:t>How</a:t>
            </a:r>
          </a:p>
        </p:txBody>
      </p:sp>
      <p:sp>
        <p:nvSpPr>
          <p:cNvPr id="4" name="Footer Placeholder 3">
            <a:extLst>
              <a:ext uri="{FF2B5EF4-FFF2-40B4-BE49-F238E27FC236}">
                <a16:creationId xmlns:a16="http://schemas.microsoft.com/office/drawing/2014/main" id="{BE3B9B4A-E4AE-5C41-9992-7398D6758AA3}"/>
              </a:ext>
            </a:extLst>
          </p:cNvPr>
          <p:cNvSpPr>
            <a:spLocks noGrp="1"/>
          </p:cNvSpPr>
          <p:nvPr>
            <p:ph type="ftr" sz="quarter" idx="11"/>
          </p:nvPr>
        </p:nvSpPr>
        <p:spPr/>
        <p:txBody>
          <a:bodyPr/>
          <a:lstStyle/>
          <a:p>
            <a:r>
              <a:rPr lang="en-GB"/>
              <a:t>MSC HEALTH DATA SCIENCE</a:t>
            </a:r>
            <a:endParaRPr lang="en-GB" dirty="0"/>
          </a:p>
        </p:txBody>
      </p:sp>
      <p:sp>
        <p:nvSpPr>
          <p:cNvPr id="5" name="Slide Number Placeholder 4">
            <a:extLst>
              <a:ext uri="{FF2B5EF4-FFF2-40B4-BE49-F238E27FC236}">
                <a16:creationId xmlns:a16="http://schemas.microsoft.com/office/drawing/2014/main" id="{51BC448F-DDD8-0B44-81DF-7D20B88AD6C9}"/>
              </a:ext>
            </a:extLst>
          </p:cNvPr>
          <p:cNvSpPr>
            <a:spLocks noGrp="1"/>
          </p:cNvSpPr>
          <p:nvPr>
            <p:ph type="sldNum" sz="quarter" idx="12"/>
          </p:nvPr>
        </p:nvSpPr>
        <p:spPr/>
        <p:txBody>
          <a:bodyPr/>
          <a:lstStyle/>
          <a:p>
            <a:fld id="{FC59658C-DD7A-4587-BD02-DE6DA26F2584}" type="slidenum">
              <a:rPr lang="en-GB" smtClean="0"/>
              <a:t>6</a:t>
            </a:fld>
            <a:endParaRPr lang="en-GB"/>
          </a:p>
        </p:txBody>
      </p:sp>
    </p:spTree>
    <p:extLst>
      <p:ext uri="{BB962C8B-B14F-4D97-AF65-F5344CB8AC3E}">
        <p14:creationId xmlns:p14="http://schemas.microsoft.com/office/powerpoint/2010/main" val="198176586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227D29-81B1-9F46-B29E-5C764D45769C}"/>
              </a:ext>
            </a:extLst>
          </p:cNvPr>
          <p:cNvSpPr>
            <a:spLocks noGrp="1"/>
          </p:cNvSpPr>
          <p:nvPr>
            <p:ph type="title"/>
          </p:nvPr>
        </p:nvSpPr>
        <p:spPr/>
        <p:txBody>
          <a:bodyPr/>
          <a:lstStyle/>
          <a:p>
            <a:r>
              <a:rPr lang="en-US" dirty="0"/>
              <a:t>Key terms</a:t>
            </a:r>
          </a:p>
        </p:txBody>
      </p:sp>
      <p:sp>
        <p:nvSpPr>
          <p:cNvPr id="3" name="Content Placeholder 2">
            <a:extLst>
              <a:ext uri="{FF2B5EF4-FFF2-40B4-BE49-F238E27FC236}">
                <a16:creationId xmlns:a16="http://schemas.microsoft.com/office/drawing/2014/main" id="{E0D41961-D99F-9741-9915-BFE4EBC766F9}"/>
              </a:ext>
            </a:extLst>
          </p:cNvPr>
          <p:cNvSpPr>
            <a:spLocks noGrp="1"/>
          </p:cNvSpPr>
          <p:nvPr>
            <p:ph idx="1"/>
          </p:nvPr>
        </p:nvSpPr>
        <p:spPr/>
        <p:txBody>
          <a:bodyPr/>
          <a:lstStyle/>
          <a:p>
            <a:r>
              <a:rPr lang="en-GB" sz="3200" dirty="0">
                <a:solidFill>
                  <a:srgbClr val="000000"/>
                </a:solidFill>
              </a:rPr>
              <a:t>Mapping/spatial analysis can be top down or bottom up</a:t>
            </a:r>
          </a:p>
          <a:p>
            <a:pPr lvl="1"/>
            <a:r>
              <a:rPr lang="en-GB" sz="2800" dirty="0">
                <a:solidFill>
                  <a:srgbClr val="000000"/>
                </a:solidFill>
              </a:rPr>
              <a:t>Top-down: one person (or group) maps a population</a:t>
            </a:r>
          </a:p>
          <a:p>
            <a:pPr lvl="1"/>
            <a:r>
              <a:rPr lang="en-GB" sz="2800" dirty="0">
                <a:solidFill>
                  <a:srgbClr val="000000"/>
                </a:solidFill>
              </a:rPr>
              <a:t>Bottom-up: public participation of the mapping process i.e. GIS directly created by and serves a population</a:t>
            </a:r>
          </a:p>
          <a:p>
            <a:pPr lvl="1"/>
            <a:r>
              <a:rPr lang="en-GB" sz="2800" dirty="0">
                <a:solidFill>
                  <a:srgbClr val="000000"/>
                </a:solidFill>
              </a:rPr>
              <a:t>Both create opportunities to improve health and supplement the policy decision making process</a:t>
            </a:r>
          </a:p>
        </p:txBody>
      </p:sp>
      <p:sp>
        <p:nvSpPr>
          <p:cNvPr id="4" name="Footer Placeholder 3">
            <a:extLst>
              <a:ext uri="{FF2B5EF4-FFF2-40B4-BE49-F238E27FC236}">
                <a16:creationId xmlns:a16="http://schemas.microsoft.com/office/drawing/2014/main" id="{BE3B9B4A-E4AE-5C41-9992-7398D6758AA3}"/>
              </a:ext>
            </a:extLst>
          </p:cNvPr>
          <p:cNvSpPr>
            <a:spLocks noGrp="1"/>
          </p:cNvSpPr>
          <p:nvPr>
            <p:ph type="ftr" sz="quarter" idx="11"/>
          </p:nvPr>
        </p:nvSpPr>
        <p:spPr/>
        <p:txBody>
          <a:bodyPr/>
          <a:lstStyle/>
          <a:p>
            <a:r>
              <a:rPr lang="en-GB"/>
              <a:t>MSC HEALTH DATA SCIENCE</a:t>
            </a:r>
            <a:endParaRPr lang="en-GB" dirty="0"/>
          </a:p>
        </p:txBody>
      </p:sp>
      <p:sp>
        <p:nvSpPr>
          <p:cNvPr id="5" name="Slide Number Placeholder 4">
            <a:extLst>
              <a:ext uri="{FF2B5EF4-FFF2-40B4-BE49-F238E27FC236}">
                <a16:creationId xmlns:a16="http://schemas.microsoft.com/office/drawing/2014/main" id="{51BC448F-DDD8-0B44-81DF-7D20B88AD6C9}"/>
              </a:ext>
            </a:extLst>
          </p:cNvPr>
          <p:cNvSpPr>
            <a:spLocks noGrp="1"/>
          </p:cNvSpPr>
          <p:nvPr>
            <p:ph type="sldNum" sz="quarter" idx="12"/>
          </p:nvPr>
        </p:nvSpPr>
        <p:spPr/>
        <p:txBody>
          <a:bodyPr/>
          <a:lstStyle/>
          <a:p>
            <a:fld id="{FC59658C-DD7A-4587-BD02-DE6DA26F2584}" type="slidenum">
              <a:rPr lang="en-GB" smtClean="0"/>
              <a:t>7</a:t>
            </a:fld>
            <a:endParaRPr lang="en-GB"/>
          </a:p>
        </p:txBody>
      </p:sp>
    </p:spTree>
    <p:extLst>
      <p:ext uri="{BB962C8B-B14F-4D97-AF65-F5344CB8AC3E}">
        <p14:creationId xmlns:p14="http://schemas.microsoft.com/office/powerpoint/2010/main" val="155749679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2" descr="Image result for obesity ghana map">
            <a:extLst>
              <a:ext uri="{FF2B5EF4-FFF2-40B4-BE49-F238E27FC236}">
                <a16:creationId xmlns:a16="http://schemas.microsoft.com/office/drawing/2014/main" id="{ADCE242B-553F-CF4E-A444-F18D0DBC3B23}"/>
              </a:ext>
            </a:extLst>
          </p:cNvPr>
          <p:cNvPicPr>
            <a:picLocks noChangeAspect="1" noChangeArrowheads="1"/>
          </p:cNvPicPr>
          <p:nvPr/>
        </p:nvPicPr>
        <p:blipFill>
          <a:blip r:embed="rId3">
            <a:extLst>
              <a:ext uri="{28A0092B-C50C-407E-A947-70E740481C1C}">
                <a14:useLocalDpi xmlns:a14="http://schemas.microsoft.com/office/drawing/2010/main"/>
              </a:ext>
            </a:extLst>
          </a:blip>
          <a:srcRect/>
          <a:stretch>
            <a:fillRect/>
          </a:stretch>
        </p:blipFill>
        <p:spPr bwMode="auto">
          <a:xfrm>
            <a:off x="6642538" y="0"/>
            <a:ext cx="5453163" cy="7051504"/>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F3227D29-81B1-9F46-B29E-5C764D45769C}"/>
              </a:ext>
            </a:extLst>
          </p:cNvPr>
          <p:cNvSpPr>
            <a:spLocks noGrp="1"/>
          </p:cNvSpPr>
          <p:nvPr>
            <p:ph type="title"/>
          </p:nvPr>
        </p:nvSpPr>
        <p:spPr/>
        <p:txBody>
          <a:bodyPr/>
          <a:lstStyle/>
          <a:p>
            <a:r>
              <a:rPr lang="en-US" dirty="0"/>
              <a:t>Key terms</a:t>
            </a:r>
          </a:p>
        </p:txBody>
      </p:sp>
      <p:sp>
        <p:nvSpPr>
          <p:cNvPr id="3" name="Content Placeholder 2">
            <a:extLst>
              <a:ext uri="{FF2B5EF4-FFF2-40B4-BE49-F238E27FC236}">
                <a16:creationId xmlns:a16="http://schemas.microsoft.com/office/drawing/2014/main" id="{E0D41961-D99F-9741-9915-BFE4EBC766F9}"/>
              </a:ext>
            </a:extLst>
          </p:cNvPr>
          <p:cNvSpPr>
            <a:spLocks noGrp="1"/>
          </p:cNvSpPr>
          <p:nvPr>
            <p:ph idx="1"/>
          </p:nvPr>
        </p:nvSpPr>
        <p:spPr>
          <a:xfrm>
            <a:off x="894133" y="2950232"/>
            <a:ext cx="5117785" cy="1506154"/>
          </a:xfrm>
        </p:spPr>
        <p:txBody>
          <a:bodyPr>
            <a:normAutofit lnSpcReduction="10000"/>
          </a:bodyPr>
          <a:lstStyle/>
          <a:p>
            <a:pPr marL="0" indent="0" algn="ctr">
              <a:buNone/>
            </a:pPr>
            <a:r>
              <a:rPr lang="en-GB" sz="2400" dirty="0">
                <a:solidFill>
                  <a:srgbClr val="000000"/>
                </a:solidFill>
              </a:rPr>
              <a:t>An example of a top down approach </a:t>
            </a:r>
            <a:r>
              <a:rPr lang="en-GB" sz="2000" dirty="0">
                <a:solidFill>
                  <a:srgbClr val="000000"/>
                </a:solidFill>
              </a:rPr>
              <a:t>(Source:</a:t>
            </a:r>
            <a:r>
              <a:rPr lang="en-GB" sz="2000" dirty="0">
                <a:solidFill>
                  <a:schemeClr val="accent1">
                    <a:lumMod val="50000"/>
                  </a:schemeClr>
                </a:solidFill>
              </a:rPr>
              <a:t> </a:t>
            </a:r>
            <a:r>
              <a:rPr lang="en-US" altLang="en-US" sz="2000" dirty="0">
                <a:latin typeface="TUOS Stephenson" pitchFamily="18" charset="0"/>
                <a:hlinkClick r:id="rId4"/>
              </a:rPr>
              <a:t>http://geog.sdsu.edu/Research/Projects/IPC/publication/Weeks_Hill_Stoler_Spatial%20Inequalities.pdf</a:t>
            </a:r>
            <a:r>
              <a:rPr lang="en-US" altLang="en-US" sz="2000" dirty="0">
                <a:latin typeface="TUOS Stephenson" pitchFamily="18" charset="0"/>
              </a:rPr>
              <a:t>) </a:t>
            </a:r>
          </a:p>
          <a:p>
            <a:pPr marL="0" indent="0" algn="ctr">
              <a:buNone/>
            </a:pPr>
            <a:endParaRPr lang="en-GB" sz="2400" dirty="0">
              <a:solidFill>
                <a:srgbClr val="000000"/>
              </a:solidFill>
            </a:endParaRPr>
          </a:p>
        </p:txBody>
      </p:sp>
      <p:sp>
        <p:nvSpPr>
          <p:cNvPr id="4" name="Footer Placeholder 3">
            <a:extLst>
              <a:ext uri="{FF2B5EF4-FFF2-40B4-BE49-F238E27FC236}">
                <a16:creationId xmlns:a16="http://schemas.microsoft.com/office/drawing/2014/main" id="{BE3B9B4A-E4AE-5C41-9992-7398D6758AA3}"/>
              </a:ext>
            </a:extLst>
          </p:cNvPr>
          <p:cNvSpPr>
            <a:spLocks noGrp="1"/>
          </p:cNvSpPr>
          <p:nvPr>
            <p:ph type="ftr" sz="quarter" idx="11"/>
          </p:nvPr>
        </p:nvSpPr>
        <p:spPr/>
        <p:txBody>
          <a:bodyPr/>
          <a:lstStyle/>
          <a:p>
            <a:r>
              <a:rPr lang="en-GB"/>
              <a:t>MSC HEALTH DATA SCIENCE</a:t>
            </a:r>
            <a:endParaRPr lang="en-GB" dirty="0"/>
          </a:p>
        </p:txBody>
      </p:sp>
      <p:sp>
        <p:nvSpPr>
          <p:cNvPr id="5" name="Slide Number Placeholder 4">
            <a:extLst>
              <a:ext uri="{FF2B5EF4-FFF2-40B4-BE49-F238E27FC236}">
                <a16:creationId xmlns:a16="http://schemas.microsoft.com/office/drawing/2014/main" id="{51BC448F-DDD8-0B44-81DF-7D20B88AD6C9}"/>
              </a:ext>
            </a:extLst>
          </p:cNvPr>
          <p:cNvSpPr>
            <a:spLocks noGrp="1"/>
          </p:cNvSpPr>
          <p:nvPr>
            <p:ph type="sldNum" sz="quarter" idx="12"/>
          </p:nvPr>
        </p:nvSpPr>
        <p:spPr/>
        <p:txBody>
          <a:bodyPr/>
          <a:lstStyle/>
          <a:p>
            <a:fld id="{FC59658C-DD7A-4587-BD02-DE6DA26F2584}" type="slidenum">
              <a:rPr lang="en-GB" smtClean="0"/>
              <a:t>8</a:t>
            </a:fld>
            <a:endParaRPr lang="en-GB"/>
          </a:p>
        </p:txBody>
      </p:sp>
    </p:spTree>
    <p:extLst>
      <p:ext uri="{BB962C8B-B14F-4D97-AF65-F5344CB8AC3E}">
        <p14:creationId xmlns:p14="http://schemas.microsoft.com/office/powerpoint/2010/main" val="6684672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227D29-81B1-9F46-B29E-5C764D45769C}"/>
              </a:ext>
            </a:extLst>
          </p:cNvPr>
          <p:cNvSpPr>
            <a:spLocks noGrp="1"/>
          </p:cNvSpPr>
          <p:nvPr>
            <p:ph type="title"/>
          </p:nvPr>
        </p:nvSpPr>
        <p:spPr/>
        <p:txBody>
          <a:bodyPr/>
          <a:lstStyle/>
          <a:p>
            <a:r>
              <a:rPr lang="en-US" dirty="0"/>
              <a:t>Key terms</a:t>
            </a:r>
          </a:p>
        </p:txBody>
      </p:sp>
      <p:sp>
        <p:nvSpPr>
          <p:cNvPr id="3" name="Content Placeholder 2">
            <a:extLst>
              <a:ext uri="{FF2B5EF4-FFF2-40B4-BE49-F238E27FC236}">
                <a16:creationId xmlns:a16="http://schemas.microsoft.com/office/drawing/2014/main" id="{E0D41961-D99F-9741-9915-BFE4EBC766F9}"/>
              </a:ext>
            </a:extLst>
          </p:cNvPr>
          <p:cNvSpPr>
            <a:spLocks noGrp="1"/>
          </p:cNvSpPr>
          <p:nvPr>
            <p:ph idx="1"/>
          </p:nvPr>
        </p:nvSpPr>
        <p:spPr/>
        <p:txBody>
          <a:bodyPr/>
          <a:lstStyle/>
          <a:p>
            <a:r>
              <a:rPr lang="en-GB" sz="3200" dirty="0">
                <a:solidFill>
                  <a:srgbClr val="000000"/>
                </a:solidFill>
              </a:rPr>
              <a:t>Example of bottom-up approach</a:t>
            </a:r>
          </a:p>
          <a:p>
            <a:pPr lvl="1"/>
            <a:r>
              <a:rPr lang="en-GB" sz="2800" dirty="0">
                <a:solidFill>
                  <a:srgbClr val="000000"/>
                </a:solidFill>
              </a:rPr>
              <a:t>Breast Cancer Incidence in Long Island, New York</a:t>
            </a:r>
          </a:p>
          <a:p>
            <a:pPr lvl="1"/>
            <a:r>
              <a:rPr lang="en-GB" sz="3200" dirty="0">
                <a:solidFill>
                  <a:srgbClr val="000000"/>
                </a:solidFill>
              </a:rPr>
              <a:t>Local community action groups used GIS to explore breast cancer prevalence, which drew attention to the issue and attracted funding for larger research studies examining possible factors identified by the group</a:t>
            </a:r>
          </a:p>
          <a:p>
            <a:pPr lvl="1"/>
            <a:r>
              <a:rPr lang="en-GB" sz="3200" dirty="0">
                <a:solidFill>
                  <a:schemeClr val="accent1">
                    <a:lumMod val="50000"/>
                  </a:schemeClr>
                </a:solidFill>
                <a:hlinkClick r:id="rId3"/>
              </a:rPr>
              <a:t>http://li-gis.cancer.gov/</a:t>
            </a:r>
            <a:r>
              <a:rPr lang="en-GB" sz="3200" dirty="0">
                <a:solidFill>
                  <a:schemeClr val="accent1">
                    <a:lumMod val="50000"/>
                  </a:schemeClr>
                </a:solidFill>
              </a:rPr>
              <a:t> </a:t>
            </a:r>
          </a:p>
        </p:txBody>
      </p:sp>
      <p:sp>
        <p:nvSpPr>
          <p:cNvPr id="4" name="Footer Placeholder 3">
            <a:extLst>
              <a:ext uri="{FF2B5EF4-FFF2-40B4-BE49-F238E27FC236}">
                <a16:creationId xmlns:a16="http://schemas.microsoft.com/office/drawing/2014/main" id="{BE3B9B4A-E4AE-5C41-9992-7398D6758AA3}"/>
              </a:ext>
            </a:extLst>
          </p:cNvPr>
          <p:cNvSpPr>
            <a:spLocks noGrp="1"/>
          </p:cNvSpPr>
          <p:nvPr>
            <p:ph type="ftr" sz="quarter" idx="11"/>
          </p:nvPr>
        </p:nvSpPr>
        <p:spPr/>
        <p:txBody>
          <a:bodyPr/>
          <a:lstStyle/>
          <a:p>
            <a:r>
              <a:rPr lang="en-GB"/>
              <a:t>MSC HEALTH DATA SCIENCE</a:t>
            </a:r>
            <a:endParaRPr lang="en-GB" dirty="0"/>
          </a:p>
        </p:txBody>
      </p:sp>
      <p:sp>
        <p:nvSpPr>
          <p:cNvPr id="5" name="Slide Number Placeholder 4">
            <a:extLst>
              <a:ext uri="{FF2B5EF4-FFF2-40B4-BE49-F238E27FC236}">
                <a16:creationId xmlns:a16="http://schemas.microsoft.com/office/drawing/2014/main" id="{51BC448F-DDD8-0B44-81DF-7D20B88AD6C9}"/>
              </a:ext>
            </a:extLst>
          </p:cNvPr>
          <p:cNvSpPr>
            <a:spLocks noGrp="1"/>
          </p:cNvSpPr>
          <p:nvPr>
            <p:ph type="sldNum" sz="quarter" idx="12"/>
          </p:nvPr>
        </p:nvSpPr>
        <p:spPr/>
        <p:txBody>
          <a:bodyPr/>
          <a:lstStyle/>
          <a:p>
            <a:fld id="{FC59658C-DD7A-4587-BD02-DE6DA26F2584}" type="slidenum">
              <a:rPr lang="en-GB" smtClean="0"/>
              <a:t>9</a:t>
            </a:fld>
            <a:endParaRPr lang="en-GB"/>
          </a:p>
        </p:txBody>
      </p:sp>
    </p:spTree>
    <p:extLst>
      <p:ext uri="{BB962C8B-B14F-4D97-AF65-F5344CB8AC3E}">
        <p14:creationId xmlns:p14="http://schemas.microsoft.com/office/powerpoint/2010/main" val="1612388141"/>
      </p:ext>
    </p:extLst>
  </p:cSld>
  <p:clrMapOvr>
    <a:masterClrMapping/>
  </p:clrMapOvr>
</p:sld>
</file>

<file path=ppt/theme/theme1.xml><?xml version="1.0" encoding="utf-8"?>
<a:theme xmlns:a="http://schemas.openxmlformats.org/drawingml/2006/main" name="Office Theme">
  <a:themeElements>
    <a:clrScheme name="Red Orange">
      <a:dk1>
        <a:sysClr val="windowText" lastClr="000000"/>
      </a:dk1>
      <a:lt1>
        <a:sysClr val="window" lastClr="FFFFFF"/>
      </a:lt1>
      <a:dk2>
        <a:srgbClr val="505046"/>
      </a:dk2>
      <a:lt2>
        <a:srgbClr val="EEECE1"/>
      </a:lt2>
      <a:accent1>
        <a:srgbClr val="E84C22"/>
      </a:accent1>
      <a:accent2>
        <a:srgbClr val="FFBD47"/>
      </a:accent2>
      <a:accent3>
        <a:srgbClr val="B64926"/>
      </a:accent3>
      <a:accent4>
        <a:srgbClr val="FF8427"/>
      </a:accent4>
      <a:accent5>
        <a:srgbClr val="CC9900"/>
      </a:accent5>
      <a:accent6>
        <a:srgbClr val="B22600"/>
      </a:accent6>
      <a:hlink>
        <a:srgbClr val="CC9900"/>
      </a:hlink>
      <a:folHlink>
        <a:srgbClr val="666699"/>
      </a:folHlink>
    </a:clrScheme>
    <a:fontScheme name="Calibri">
      <a:majorFont>
        <a:latin typeface="Calibri" panose="020F05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libri" panose="020F05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resentation5" id="{DE993500-4F5A-4F59-8D29-AC2FA3CE855E}" vid="{B7ADD650-C45A-4E3D-AD67-765163747370}"/>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F701F4E58CBCC0448916BB5FB19201A7" ma:contentTypeVersion="10" ma:contentTypeDescription="Create a new document." ma:contentTypeScope="" ma:versionID="7e55c49bd108978945170f69bd4dd670">
  <xsd:schema xmlns:xsd="http://www.w3.org/2001/XMLSchema" xmlns:xs="http://www.w3.org/2001/XMLSchema" xmlns:p="http://schemas.microsoft.com/office/2006/metadata/properties" xmlns:ns2="c29a5688-f1e7-4470-bb07-d76cc423784a" targetNamespace="http://schemas.microsoft.com/office/2006/metadata/properties" ma:root="true" ma:fieldsID="b0bde8dde8ea800fb1b3f30baafc9e1b" ns2:_="">
    <xsd:import namespace="c29a5688-f1e7-4470-bb07-d76cc423784a"/>
    <xsd:element name="properties">
      <xsd:complexType>
        <xsd:sequence>
          <xsd:element name="documentManagement">
            <xsd:complexType>
              <xsd:all>
                <xsd:element ref="ns2:MediaServiceMetadata" minOccurs="0"/>
                <xsd:element ref="ns2:MediaServiceFastMetadata" minOccurs="0"/>
                <xsd:element ref="ns2:MediaServiceAutoKeyPoints" minOccurs="0"/>
                <xsd:element ref="ns2:MediaServiceKeyPoints" minOccurs="0"/>
                <xsd:element ref="ns2:MediaServiceDateTaken" minOccurs="0"/>
                <xsd:element ref="ns2:MediaLengthInSeconds" minOccurs="0"/>
                <xsd:element ref="ns2:MediaServiceAutoTags" minOccurs="0"/>
                <xsd:element ref="ns2:MediaServiceOCR" minOccurs="0"/>
                <xsd:element ref="ns2:MediaServiceGenerationTime" minOccurs="0"/>
                <xsd:element ref="ns2:MediaServiceEventHashCode"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c29a5688-f1e7-4470-bb07-d76cc423784a"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KeyPoints" ma:index="10" nillable="true" ma:displayName="MediaServiceAutoKeyPoints" ma:hidden="true" ma:internalName="MediaServiceAutoKeyPoints" ma:readOnly="true">
      <xsd:simpleType>
        <xsd:restriction base="dms:Note"/>
      </xsd:simpleType>
    </xsd:element>
    <xsd:element name="MediaServiceKeyPoints" ma:index="11" nillable="true" ma:displayName="KeyPoints" ma:internalName="MediaServiceKeyPoints"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LengthInSeconds" ma:index="13" nillable="true" ma:displayName="Length (seconds)" ma:internalName="MediaLengthInSeconds" ma:readOnly="true">
      <xsd:simpleType>
        <xsd:restriction base="dms:Unknown"/>
      </xsd:simpleType>
    </xsd:element>
    <xsd:element name="MediaServiceAutoTags" ma:index="14" nillable="true" ma:displayName="Tags" ma:internalName="MediaServiceAutoTags" ma:readOnly="true">
      <xsd:simpleType>
        <xsd:restriction base="dms:Text"/>
      </xsd:simpleType>
    </xsd:element>
    <xsd:element name="MediaServiceOCR" ma:index="15" nillable="true" ma:displayName="Extracted Text" ma:internalName="MediaServiceOCR" ma:readOnly="true">
      <xsd:simpleType>
        <xsd:restriction base="dms:Note">
          <xsd:maxLength value="255"/>
        </xsd:restriction>
      </xsd:simpleType>
    </xsd:element>
    <xsd:element name="MediaServiceGenerationTime" ma:index="16" nillable="true" ma:displayName="MediaServiceGenerationTime" ma:hidden="true" ma:internalName="MediaServiceGenerationTime" ma:readOnly="true">
      <xsd:simpleType>
        <xsd:restriction base="dms:Text"/>
      </xsd:simpleType>
    </xsd:element>
    <xsd:element name="MediaServiceEventHashCode" ma:index="17" nillable="true" ma:displayName="MediaServiceEventHashCode" ma:hidden="true" ma:internalName="MediaServiceEventHashCode"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9A73584A-6B4A-462D-8EC3-3949B48C4697}">
  <ds:schemaRefs>
    <ds:schemaRef ds:uri="http://www.w3.org/XML/1998/namespace"/>
    <ds:schemaRef ds:uri="http://schemas.microsoft.com/office/2006/documentManagement/types"/>
    <ds:schemaRef ds:uri="http://purl.org/dc/dcmitype/"/>
    <ds:schemaRef ds:uri="http://schemas.openxmlformats.org/package/2006/metadata/core-properties"/>
    <ds:schemaRef ds:uri="http://purl.org/dc/terms/"/>
    <ds:schemaRef ds:uri="http://schemas.microsoft.com/office/2006/metadata/properties"/>
    <ds:schemaRef ds:uri="http://purl.org/dc/elements/1.1/"/>
    <ds:schemaRef ds:uri="http://schemas.microsoft.com/office/infopath/2007/PartnerControls"/>
    <ds:schemaRef ds:uri="c29a5688-f1e7-4470-bb07-d76cc423784a"/>
  </ds:schemaRefs>
</ds:datastoreItem>
</file>

<file path=customXml/itemProps2.xml><?xml version="1.0" encoding="utf-8"?>
<ds:datastoreItem xmlns:ds="http://schemas.openxmlformats.org/officeDocument/2006/customXml" ds:itemID="{224E741E-D328-4373-A4F1-9154BB35CAF2}">
  <ds:schemaRefs>
    <ds:schemaRef ds:uri="http://schemas.microsoft.com/sharepoint/v3/contenttype/forms"/>
  </ds:schemaRefs>
</ds:datastoreItem>
</file>

<file path=customXml/itemProps3.xml><?xml version="1.0" encoding="utf-8"?>
<ds:datastoreItem xmlns:ds="http://schemas.openxmlformats.org/officeDocument/2006/customXml" ds:itemID="{DDD0CF7A-3719-45F8-89ED-95EF198581C0}">
  <ds:schemaRefs>
    <ds:schemaRef ds:uri="http://schemas.microsoft.com/office/2006/metadata/contentType"/>
    <ds:schemaRef ds:uri="http://schemas.microsoft.com/office/2006/metadata/properties/metaAttributes"/>
    <ds:schemaRef ds:uri="http://www.w3.org/2000/xmlns/"/>
    <ds:schemaRef ds:uri="http://www.w3.org/2001/XMLSchema"/>
    <ds:schemaRef ds:uri="c29a5688-f1e7-4470-bb07-d76cc423784a"/>
    <ds:schemaRef ds:uri="http://schemas.microsoft.com/office/2006/metadata/properties"/>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MScHDStemplate2</Template>
  <TotalTime>217</TotalTime>
  <Words>931</Words>
  <Application>Microsoft Macintosh PowerPoint</Application>
  <PresentationFormat>Widescreen</PresentationFormat>
  <Paragraphs>164</Paragraphs>
  <Slides>23</Slides>
  <Notes>21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23</vt:i4>
      </vt:variant>
    </vt:vector>
  </HeadingPairs>
  <TitlesOfParts>
    <vt:vector size="28" baseType="lpstr">
      <vt:lpstr>Arial</vt:lpstr>
      <vt:lpstr>Calibri</vt:lpstr>
      <vt:lpstr>TUOS Stephenson</vt:lpstr>
      <vt:lpstr>Wingdings</vt:lpstr>
      <vt:lpstr>Office Theme</vt:lpstr>
      <vt:lpstr>Why map? Thinking spatially</vt:lpstr>
      <vt:lpstr>Outline</vt:lpstr>
      <vt:lpstr>Key terms</vt:lpstr>
      <vt:lpstr>Key terms</vt:lpstr>
      <vt:lpstr>Key terms</vt:lpstr>
      <vt:lpstr>Key terms</vt:lpstr>
      <vt:lpstr>Key terms</vt:lpstr>
      <vt:lpstr>Key terms</vt:lpstr>
      <vt:lpstr>Key terms</vt:lpstr>
      <vt:lpstr>Why map?</vt:lpstr>
      <vt:lpstr>Why map?</vt:lpstr>
      <vt:lpstr>Why map?</vt:lpstr>
      <vt:lpstr>Why map?</vt:lpstr>
      <vt:lpstr>Why map?</vt:lpstr>
      <vt:lpstr>Types of maps</vt:lpstr>
      <vt:lpstr>Types of maps</vt:lpstr>
      <vt:lpstr>Types of maps</vt:lpstr>
      <vt:lpstr>Types of maps</vt:lpstr>
      <vt:lpstr>Types of maps</vt:lpstr>
      <vt:lpstr>Types of maps</vt:lpstr>
      <vt:lpstr>Types of maps</vt:lpstr>
      <vt:lpstr>Criticisms</vt:lpstr>
      <vt:lpstr>Further reading</vt:lpstr>
    </vt:vector>
  </TitlesOfParts>
  <Company>The University of Liverpool</Company>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Spatial Regression</dc:title>
  <dc:creator>Green, Mark</dc:creator>
  <cp:lastModifiedBy>Green, Mark</cp:lastModifiedBy>
  <cp:revision>25</cp:revision>
  <dcterms:created xsi:type="dcterms:W3CDTF">2021-09-27T08:40:53Z</dcterms:created>
  <dcterms:modified xsi:type="dcterms:W3CDTF">2021-10-07T13:42:08Z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0x010100F701F4E58CBCC0448916BB5FB19201A7</vt:lpwstr>
  </property>
</Properties>
</file>

<file path=docProps/thumbnail.jpeg>
</file>